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279" r:id="rId2"/>
    <p:sldId id="280" r:id="rId3"/>
    <p:sldId id="281" r:id="rId4"/>
    <p:sldId id="282" r:id="rId5"/>
    <p:sldId id="283" r:id="rId6"/>
    <p:sldId id="284" r:id="rId7"/>
    <p:sldId id="285" r:id="rId8"/>
    <p:sldId id="286" r:id="rId9"/>
    <p:sldId id="256" r:id="rId10"/>
    <p:sldId id="257" r:id="rId11"/>
    <p:sldId id="258" r:id="rId12"/>
    <p:sldId id="259" r:id="rId13"/>
    <p:sldId id="276" r:id="rId14"/>
    <p:sldId id="260" r:id="rId15"/>
    <p:sldId id="261" r:id="rId16"/>
    <p:sldId id="262" r:id="rId17"/>
    <p:sldId id="263" r:id="rId18"/>
    <p:sldId id="264" r:id="rId19"/>
    <p:sldId id="265" r:id="rId20"/>
    <p:sldId id="266" r:id="rId21"/>
    <p:sldId id="272" r:id="rId22"/>
    <p:sldId id="273" r:id="rId23"/>
    <p:sldId id="274" r:id="rId24"/>
    <p:sldId id="275" r:id="rId25"/>
    <p:sldId id="267" r:id="rId26"/>
    <p:sldId id="268" r:id="rId27"/>
    <p:sldId id="269" r:id="rId28"/>
    <p:sldId id="270" r:id="rId29"/>
    <p:sldId id="271" r:id="rId30"/>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120" d="100"/>
          <a:sy n="120" d="100"/>
        </p:scale>
        <p:origin x="-1380"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1026"/>
          <p:cNvSpPr>
            <a:spLocks noGrp="1" noChangeArrowheads="1"/>
          </p:cNvSpPr>
          <p:nvPr>
            <p:ph type="hdr" sz="quarter"/>
          </p:nvPr>
        </p:nvSpPr>
        <p:spPr bwMode="auto">
          <a:xfrm>
            <a:off x="0" y="0"/>
            <a:ext cx="3168650" cy="479425"/>
          </a:xfrm>
          <a:prstGeom prst="rect">
            <a:avLst/>
          </a:prstGeom>
          <a:noFill/>
          <a:ln w="9525">
            <a:noFill/>
            <a:miter lim="800000"/>
            <a:headEnd/>
            <a:tailEnd/>
          </a:ln>
          <a:effectLst/>
        </p:spPr>
        <p:txBody>
          <a:bodyPr vert="horz" wrap="square" lIns="96660" tIns="48329" rIns="96660" bIns="48329" numCol="1" anchor="t" anchorCtr="0" compatLnSpc="1">
            <a:prstTxWarp prst="textNoShape">
              <a:avLst/>
            </a:prstTxWarp>
          </a:bodyPr>
          <a:lstStyle>
            <a:lvl1pPr defTabSz="966788">
              <a:defRPr sz="1300"/>
            </a:lvl1pPr>
          </a:lstStyle>
          <a:p>
            <a:pPr>
              <a:defRPr/>
            </a:pPr>
            <a:endParaRPr lang="en-US"/>
          </a:p>
        </p:txBody>
      </p:sp>
      <p:sp>
        <p:nvSpPr>
          <p:cNvPr id="27651" name="Rectangle 1027"/>
          <p:cNvSpPr>
            <a:spLocks noGrp="1" noChangeArrowheads="1"/>
          </p:cNvSpPr>
          <p:nvPr>
            <p:ph type="dt" sz="quarter" idx="1"/>
          </p:nvPr>
        </p:nvSpPr>
        <p:spPr bwMode="auto">
          <a:xfrm>
            <a:off x="4146550" y="0"/>
            <a:ext cx="3168650" cy="479425"/>
          </a:xfrm>
          <a:prstGeom prst="rect">
            <a:avLst/>
          </a:prstGeom>
          <a:noFill/>
          <a:ln w="9525">
            <a:noFill/>
            <a:miter lim="800000"/>
            <a:headEnd/>
            <a:tailEnd/>
          </a:ln>
          <a:effectLst/>
        </p:spPr>
        <p:txBody>
          <a:bodyPr vert="horz" wrap="square" lIns="96660" tIns="48329" rIns="96660" bIns="48329" numCol="1" anchor="t" anchorCtr="0" compatLnSpc="1">
            <a:prstTxWarp prst="textNoShape">
              <a:avLst/>
            </a:prstTxWarp>
          </a:bodyPr>
          <a:lstStyle>
            <a:lvl1pPr algn="r" defTabSz="966788">
              <a:defRPr sz="1300"/>
            </a:lvl1pPr>
          </a:lstStyle>
          <a:p>
            <a:pPr>
              <a:defRPr/>
            </a:pPr>
            <a:endParaRPr lang="en-US"/>
          </a:p>
        </p:txBody>
      </p:sp>
      <p:sp>
        <p:nvSpPr>
          <p:cNvPr id="27652" name="Rectangle 1028"/>
          <p:cNvSpPr>
            <a:spLocks noGrp="1" noChangeArrowheads="1"/>
          </p:cNvSpPr>
          <p:nvPr>
            <p:ph type="ftr" sz="quarter" idx="2"/>
          </p:nvPr>
        </p:nvSpPr>
        <p:spPr bwMode="auto">
          <a:xfrm>
            <a:off x="0" y="9121775"/>
            <a:ext cx="3168650" cy="479425"/>
          </a:xfrm>
          <a:prstGeom prst="rect">
            <a:avLst/>
          </a:prstGeom>
          <a:noFill/>
          <a:ln w="9525">
            <a:noFill/>
            <a:miter lim="800000"/>
            <a:headEnd/>
            <a:tailEnd/>
          </a:ln>
          <a:effectLst/>
        </p:spPr>
        <p:txBody>
          <a:bodyPr vert="horz" wrap="square" lIns="96660" tIns="48329" rIns="96660" bIns="48329" numCol="1" anchor="b" anchorCtr="0" compatLnSpc="1">
            <a:prstTxWarp prst="textNoShape">
              <a:avLst/>
            </a:prstTxWarp>
          </a:bodyPr>
          <a:lstStyle>
            <a:lvl1pPr defTabSz="966788">
              <a:defRPr sz="1300"/>
            </a:lvl1pPr>
          </a:lstStyle>
          <a:p>
            <a:pPr>
              <a:defRPr/>
            </a:pPr>
            <a:endParaRPr lang="en-US"/>
          </a:p>
        </p:txBody>
      </p:sp>
      <p:sp>
        <p:nvSpPr>
          <p:cNvPr id="27653" name="Rectangle 1029"/>
          <p:cNvSpPr>
            <a:spLocks noGrp="1" noChangeArrowheads="1"/>
          </p:cNvSpPr>
          <p:nvPr>
            <p:ph type="sldNum" sz="quarter" idx="3"/>
          </p:nvPr>
        </p:nvSpPr>
        <p:spPr bwMode="auto">
          <a:xfrm>
            <a:off x="4146550" y="9121775"/>
            <a:ext cx="3168650" cy="479425"/>
          </a:xfrm>
          <a:prstGeom prst="rect">
            <a:avLst/>
          </a:prstGeom>
          <a:noFill/>
          <a:ln w="9525">
            <a:noFill/>
            <a:miter lim="800000"/>
            <a:headEnd/>
            <a:tailEnd/>
          </a:ln>
          <a:effectLst/>
        </p:spPr>
        <p:txBody>
          <a:bodyPr vert="horz" wrap="square" lIns="96660" tIns="48329" rIns="96660" bIns="48329" numCol="1" anchor="b" anchorCtr="0" compatLnSpc="1">
            <a:prstTxWarp prst="textNoShape">
              <a:avLst/>
            </a:prstTxWarp>
          </a:bodyPr>
          <a:lstStyle>
            <a:lvl1pPr algn="r" defTabSz="966788">
              <a:defRPr sz="1300"/>
            </a:lvl1pPr>
          </a:lstStyle>
          <a:p>
            <a:pPr>
              <a:defRPr/>
            </a:pPr>
            <a:fld id="{EDF193F1-BA7F-471E-8A7E-04A1BEFDBE4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168650" cy="479425"/>
          </a:xfrm>
          <a:prstGeom prst="rect">
            <a:avLst/>
          </a:prstGeom>
          <a:noFill/>
          <a:ln w="9525">
            <a:noFill/>
            <a:miter lim="800000"/>
            <a:headEnd/>
            <a:tailEnd/>
          </a:ln>
          <a:effectLst/>
        </p:spPr>
        <p:txBody>
          <a:bodyPr vert="horz" wrap="square" lIns="96660" tIns="48329" rIns="96660" bIns="48329" numCol="1" anchor="t" anchorCtr="0" compatLnSpc="1">
            <a:prstTxWarp prst="textNoShape">
              <a:avLst/>
            </a:prstTxWarp>
          </a:bodyPr>
          <a:lstStyle>
            <a:lvl1pPr defTabSz="966788">
              <a:defRPr sz="1300"/>
            </a:lvl1pPr>
          </a:lstStyle>
          <a:p>
            <a:pPr>
              <a:defRPr/>
            </a:pPr>
            <a:endParaRPr lang="en-US"/>
          </a:p>
        </p:txBody>
      </p:sp>
      <p:sp>
        <p:nvSpPr>
          <p:cNvPr id="22531" name="Rectangle 3"/>
          <p:cNvSpPr>
            <a:spLocks noGrp="1" noChangeArrowheads="1"/>
          </p:cNvSpPr>
          <p:nvPr>
            <p:ph type="dt" idx="1"/>
          </p:nvPr>
        </p:nvSpPr>
        <p:spPr bwMode="auto">
          <a:xfrm>
            <a:off x="4146550" y="0"/>
            <a:ext cx="3168650" cy="479425"/>
          </a:xfrm>
          <a:prstGeom prst="rect">
            <a:avLst/>
          </a:prstGeom>
          <a:noFill/>
          <a:ln w="9525">
            <a:noFill/>
            <a:miter lim="800000"/>
            <a:headEnd/>
            <a:tailEnd/>
          </a:ln>
          <a:effectLst/>
        </p:spPr>
        <p:txBody>
          <a:bodyPr vert="horz" wrap="square" lIns="96660" tIns="48329" rIns="96660" bIns="48329" numCol="1" anchor="t" anchorCtr="0" compatLnSpc="1">
            <a:prstTxWarp prst="textNoShape">
              <a:avLst/>
            </a:prstTxWarp>
          </a:bodyPr>
          <a:lstStyle>
            <a:lvl1pPr algn="r" defTabSz="966788">
              <a:defRPr sz="1300"/>
            </a:lvl1pPr>
          </a:lstStyle>
          <a:p>
            <a:pPr>
              <a:defRPr/>
            </a:pPr>
            <a:endParaRPr lang="en-US"/>
          </a:p>
        </p:txBody>
      </p:sp>
      <p:sp>
        <p:nvSpPr>
          <p:cNvPr id="23556" name="Rectangle 4"/>
          <p:cNvSpPr>
            <a:spLocks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660" tIns="48329" rIns="96660" bIns="483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2534" name="Rectangle 6"/>
          <p:cNvSpPr>
            <a:spLocks noGrp="1" noChangeArrowheads="1"/>
          </p:cNvSpPr>
          <p:nvPr>
            <p:ph type="ftr" sz="quarter" idx="4"/>
          </p:nvPr>
        </p:nvSpPr>
        <p:spPr bwMode="auto">
          <a:xfrm>
            <a:off x="0" y="9121775"/>
            <a:ext cx="3168650" cy="479425"/>
          </a:xfrm>
          <a:prstGeom prst="rect">
            <a:avLst/>
          </a:prstGeom>
          <a:noFill/>
          <a:ln w="9525">
            <a:noFill/>
            <a:miter lim="800000"/>
            <a:headEnd/>
            <a:tailEnd/>
          </a:ln>
          <a:effectLst/>
        </p:spPr>
        <p:txBody>
          <a:bodyPr vert="horz" wrap="square" lIns="96660" tIns="48329" rIns="96660" bIns="48329" numCol="1" anchor="b" anchorCtr="0" compatLnSpc="1">
            <a:prstTxWarp prst="textNoShape">
              <a:avLst/>
            </a:prstTxWarp>
          </a:bodyPr>
          <a:lstStyle>
            <a:lvl1pPr defTabSz="966788">
              <a:defRPr sz="1300"/>
            </a:lvl1pPr>
          </a:lstStyle>
          <a:p>
            <a:pPr>
              <a:defRPr/>
            </a:pPr>
            <a:endParaRPr lang="en-US"/>
          </a:p>
        </p:txBody>
      </p:sp>
      <p:sp>
        <p:nvSpPr>
          <p:cNvPr id="22535" name="Rectangle 7"/>
          <p:cNvSpPr>
            <a:spLocks noGrp="1" noChangeArrowheads="1"/>
          </p:cNvSpPr>
          <p:nvPr>
            <p:ph type="sldNum" sz="quarter" idx="5"/>
          </p:nvPr>
        </p:nvSpPr>
        <p:spPr bwMode="auto">
          <a:xfrm>
            <a:off x="4146550" y="9121775"/>
            <a:ext cx="3168650" cy="479425"/>
          </a:xfrm>
          <a:prstGeom prst="rect">
            <a:avLst/>
          </a:prstGeom>
          <a:noFill/>
          <a:ln w="9525">
            <a:noFill/>
            <a:miter lim="800000"/>
            <a:headEnd/>
            <a:tailEnd/>
          </a:ln>
          <a:effectLst/>
        </p:spPr>
        <p:txBody>
          <a:bodyPr vert="horz" wrap="square" lIns="96660" tIns="48329" rIns="96660" bIns="48329" numCol="1" anchor="b" anchorCtr="0" compatLnSpc="1">
            <a:prstTxWarp prst="textNoShape">
              <a:avLst/>
            </a:prstTxWarp>
          </a:bodyPr>
          <a:lstStyle>
            <a:lvl1pPr algn="r" defTabSz="966788">
              <a:defRPr sz="1300"/>
            </a:lvl1pPr>
          </a:lstStyle>
          <a:p>
            <a:pPr>
              <a:defRPr/>
            </a:pPr>
            <a:fld id="{601DF2F2-B223-4EB5-A67A-8D9C406E76B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106512AD-4239-40EE-85CA-24298F9102DE}" type="slidenum">
              <a:rPr lang="en-US" smtClean="0"/>
              <a:pPr/>
              <a:t>9</a:t>
            </a:fld>
            <a:endParaRPr lang="en-US" smtClean="0"/>
          </a:p>
        </p:txBody>
      </p:sp>
      <p:sp>
        <p:nvSpPr>
          <p:cNvPr id="24579" name="Rectangle 2"/>
          <p:cNvSpPr>
            <a:spLocks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86ACD9A-38A4-42F4-9B44-568789610098}" type="slidenum">
              <a:rPr lang="en-US" smtClean="0"/>
              <a:pPr/>
              <a:t>28</a:t>
            </a:fld>
            <a:endParaRPr lang="en-US" smtClean="0"/>
          </a:p>
        </p:txBody>
      </p:sp>
      <p:sp>
        <p:nvSpPr>
          <p:cNvPr id="25603" name="Rectangle 2"/>
          <p:cNvSpPr>
            <a:spLocks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EMIGMA FDEM Tutorial</a:t>
            </a:r>
          </a:p>
        </p:txBody>
      </p:sp>
      <p:sp>
        <p:nvSpPr>
          <p:cNvPr id="6" name="Rectangle 6"/>
          <p:cNvSpPr>
            <a:spLocks noGrp="1" noChangeArrowheads="1"/>
          </p:cNvSpPr>
          <p:nvPr>
            <p:ph type="sldNum" sz="quarter" idx="12"/>
          </p:nvPr>
        </p:nvSpPr>
        <p:spPr>
          <a:ln/>
        </p:spPr>
        <p:txBody>
          <a:bodyPr/>
          <a:lstStyle>
            <a:lvl1pPr>
              <a:defRPr/>
            </a:lvl1pPr>
          </a:lstStyle>
          <a:p>
            <a:pPr>
              <a:defRPr/>
            </a:pPr>
            <a:fld id="{284191EE-0157-47F5-BBE0-AA5DE7CE2AD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EMIGMA FDEM Tutorial</a:t>
            </a:r>
          </a:p>
        </p:txBody>
      </p:sp>
      <p:sp>
        <p:nvSpPr>
          <p:cNvPr id="6" name="Rectangle 6"/>
          <p:cNvSpPr>
            <a:spLocks noGrp="1" noChangeArrowheads="1"/>
          </p:cNvSpPr>
          <p:nvPr>
            <p:ph type="sldNum" sz="quarter" idx="12"/>
          </p:nvPr>
        </p:nvSpPr>
        <p:spPr>
          <a:ln/>
        </p:spPr>
        <p:txBody>
          <a:bodyPr/>
          <a:lstStyle>
            <a:lvl1pPr>
              <a:defRPr/>
            </a:lvl1pPr>
          </a:lstStyle>
          <a:p>
            <a:pPr>
              <a:defRPr/>
            </a:pPr>
            <a:fld id="{04735C24-8CD8-431C-80CF-FC23CC8D2E3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EMIGMA FDEM Tutorial</a:t>
            </a:r>
          </a:p>
        </p:txBody>
      </p:sp>
      <p:sp>
        <p:nvSpPr>
          <p:cNvPr id="6" name="Rectangle 6"/>
          <p:cNvSpPr>
            <a:spLocks noGrp="1" noChangeArrowheads="1"/>
          </p:cNvSpPr>
          <p:nvPr>
            <p:ph type="sldNum" sz="quarter" idx="12"/>
          </p:nvPr>
        </p:nvSpPr>
        <p:spPr>
          <a:ln/>
        </p:spPr>
        <p:txBody>
          <a:bodyPr/>
          <a:lstStyle>
            <a:lvl1pPr>
              <a:defRPr/>
            </a:lvl1pPr>
          </a:lstStyle>
          <a:p>
            <a:pPr>
              <a:defRPr/>
            </a:pPr>
            <a:fld id="{468370EB-4620-42BE-AEC2-70EDE999EF1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EMIGMA FDEM Tutorial</a:t>
            </a:r>
          </a:p>
        </p:txBody>
      </p:sp>
      <p:sp>
        <p:nvSpPr>
          <p:cNvPr id="6" name="Rectangle 6"/>
          <p:cNvSpPr>
            <a:spLocks noGrp="1" noChangeArrowheads="1"/>
          </p:cNvSpPr>
          <p:nvPr>
            <p:ph type="sldNum" sz="quarter" idx="12"/>
          </p:nvPr>
        </p:nvSpPr>
        <p:spPr>
          <a:ln/>
        </p:spPr>
        <p:txBody>
          <a:bodyPr/>
          <a:lstStyle>
            <a:lvl1pPr>
              <a:defRPr/>
            </a:lvl1pPr>
          </a:lstStyle>
          <a:p>
            <a:pPr>
              <a:defRPr/>
            </a:pPr>
            <a:fld id="{30220423-9DDC-4694-8C4C-CB32CE89D12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EMIGMA FDEM Tutorial</a:t>
            </a:r>
          </a:p>
        </p:txBody>
      </p:sp>
      <p:sp>
        <p:nvSpPr>
          <p:cNvPr id="6" name="Rectangle 6"/>
          <p:cNvSpPr>
            <a:spLocks noGrp="1" noChangeArrowheads="1"/>
          </p:cNvSpPr>
          <p:nvPr>
            <p:ph type="sldNum" sz="quarter" idx="12"/>
          </p:nvPr>
        </p:nvSpPr>
        <p:spPr>
          <a:ln/>
        </p:spPr>
        <p:txBody>
          <a:bodyPr/>
          <a:lstStyle>
            <a:lvl1pPr>
              <a:defRPr/>
            </a:lvl1pPr>
          </a:lstStyle>
          <a:p>
            <a:pPr>
              <a:defRPr/>
            </a:pPr>
            <a:fld id="{D5EFBD6A-96C2-4C1A-AA32-1826AF0913D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EMIGMA FDEM Tutorial</a:t>
            </a:r>
          </a:p>
        </p:txBody>
      </p:sp>
      <p:sp>
        <p:nvSpPr>
          <p:cNvPr id="7" name="Rectangle 6"/>
          <p:cNvSpPr>
            <a:spLocks noGrp="1" noChangeArrowheads="1"/>
          </p:cNvSpPr>
          <p:nvPr>
            <p:ph type="sldNum" sz="quarter" idx="12"/>
          </p:nvPr>
        </p:nvSpPr>
        <p:spPr>
          <a:ln/>
        </p:spPr>
        <p:txBody>
          <a:bodyPr/>
          <a:lstStyle>
            <a:lvl1pPr>
              <a:defRPr/>
            </a:lvl1pPr>
          </a:lstStyle>
          <a:p>
            <a:pPr>
              <a:defRPr/>
            </a:pPr>
            <a:fld id="{456988FD-05A8-40BA-9A27-99CE489D531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EMIGMA FDEM Tutorial</a:t>
            </a:r>
          </a:p>
        </p:txBody>
      </p:sp>
      <p:sp>
        <p:nvSpPr>
          <p:cNvPr id="9" name="Rectangle 6"/>
          <p:cNvSpPr>
            <a:spLocks noGrp="1" noChangeArrowheads="1"/>
          </p:cNvSpPr>
          <p:nvPr>
            <p:ph type="sldNum" sz="quarter" idx="12"/>
          </p:nvPr>
        </p:nvSpPr>
        <p:spPr>
          <a:ln/>
        </p:spPr>
        <p:txBody>
          <a:bodyPr/>
          <a:lstStyle>
            <a:lvl1pPr>
              <a:defRPr/>
            </a:lvl1pPr>
          </a:lstStyle>
          <a:p>
            <a:pPr>
              <a:defRPr/>
            </a:pPr>
            <a:fld id="{08067974-639F-40AC-9602-707E3B72833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EMIGMA FDEM Tutorial</a:t>
            </a:r>
          </a:p>
        </p:txBody>
      </p:sp>
      <p:sp>
        <p:nvSpPr>
          <p:cNvPr id="5" name="Rectangle 6"/>
          <p:cNvSpPr>
            <a:spLocks noGrp="1" noChangeArrowheads="1"/>
          </p:cNvSpPr>
          <p:nvPr>
            <p:ph type="sldNum" sz="quarter" idx="12"/>
          </p:nvPr>
        </p:nvSpPr>
        <p:spPr>
          <a:ln/>
        </p:spPr>
        <p:txBody>
          <a:bodyPr/>
          <a:lstStyle>
            <a:lvl1pPr>
              <a:defRPr/>
            </a:lvl1pPr>
          </a:lstStyle>
          <a:p>
            <a:pPr>
              <a:defRPr/>
            </a:pPr>
            <a:fld id="{76E70C02-C8DD-48D5-BCEA-7499A13357D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EMIGMA FDEM Tutorial</a:t>
            </a:r>
          </a:p>
        </p:txBody>
      </p:sp>
      <p:sp>
        <p:nvSpPr>
          <p:cNvPr id="4" name="Rectangle 6"/>
          <p:cNvSpPr>
            <a:spLocks noGrp="1" noChangeArrowheads="1"/>
          </p:cNvSpPr>
          <p:nvPr>
            <p:ph type="sldNum" sz="quarter" idx="12"/>
          </p:nvPr>
        </p:nvSpPr>
        <p:spPr>
          <a:ln/>
        </p:spPr>
        <p:txBody>
          <a:bodyPr/>
          <a:lstStyle>
            <a:lvl1pPr>
              <a:defRPr/>
            </a:lvl1pPr>
          </a:lstStyle>
          <a:p>
            <a:pPr>
              <a:defRPr/>
            </a:pPr>
            <a:fld id="{683F255C-B1DC-4B7C-BB3A-A6804D89BD6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EMIGMA FDEM Tutorial</a:t>
            </a:r>
          </a:p>
        </p:txBody>
      </p:sp>
      <p:sp>
        <p:nvSpPr>
          <p:cNvPr id="7" name="Rectangle 6"/>
          <p:cNvSpPr>
            <a:spLocks noGrp="1" noChangeArrowheads="1"/>
          </p:cNvSpPr>
          <p:nvPr>
            <p:ph type="sldNum" sz="quarter" idx="12"/>
          </p:nvPr>
        </p:nvSpPr>
        <p:spPr>
          <a:ln/>
        </p:spPr>
        <p:txBody>
          <a:bodyPr/>
          <a:lstStyle>
            <a:lvl1pPr>
              <a:defRPr/>
            </a:lvl1pPr>
          </a:lstStyle>
          <a:p>
            <a:pPr>
              <a:defRPr/>
            </a:pPr>
            <a:fld id="{9F8D038F-28EA-4720-AF07-AF88359331F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EMIGMA FDEM Tutorial</a:t>
            </a:r>
          </a:p>
        </p:txBody>
      </p:sp>
      <p:sp>
        <p:nvSpPr>
          <p:cNvPr id="7" name="Rectangle 6"/>
          <p:cNvSpPr>
            <a:spLocks noGrp="1" noChangeArrowheads="1"/>
          </p:cNvSpPr>
          <p:nvPr>
            <p:ph type="sldNum" sz="quarter" idx="12"/>
          </p:nvPr>
        </p:nvSpPr>
        <p:spPr>
          <a:ln/>
        </p:spPr>
        <p:txBody>
          <a:bodyPr/>
          <a:lstStyle>
            <a:lvl1pPr>
              <a:defRPr/>
            </a:lvl1pPr>
          </a:lstStyle>
          <a:p>
            <a:pPr>
              <a:defRPr/>
            </a:pPr>
            <a:fld id="{A132A815-17DE-486C-934E-9E4B83BCA18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vl1pPr>
          </a:lstStyle>
          <a:p>
            <a:pPr>
              <a:defRPr/>
            </a:pPr>
            <a:r>
              <a:rPr lang="en-US"/>
              <a:t>EMIGMA FDEM Tutorial</a:t>
            </a: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03A13C3-F532-4211-9CF1-535336A8BB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6.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600" y="260648"/>
            <a:ext cx="6912768" cy="461665"/>
          </a:xfrm>
          <a:prstGeom prst="rect">
            <a:avLst/>
          </a:prstGeom>
          <a:noFill/>
          <a:ln w="3175">
            <a:solidFill>
              <a:schemeClr val="tx1"/>
            </a:solidFill>
          </a:ln>
        </p:spPr>
        <p:txBody>
          <a:bodyPr wrap="square" rtlCol="0">
            <a:spAutoFit/>
          </a:bodyPr>
          <a:lstStyle/>
          <a:p>
            <a:r>
              <a:rPr lang="en-US" dirty="0" smtClean="0"/>
              <a:t>Setting Moving FDEM systems in EMIGMA</a:t>
            </a:r>
            <a:endParaRPr lang="en-US" dirty="0"/>
          </a:p>
        </p:txBody>
      </p:sp>
      <p:sp>
        <p:nvSpPr>
          <p:cNvPr id="39" name="TextBox 38"/>
          <p:cNvSpPr txBox="1"/>
          <p:nvPr/>
        </p:nvSpPr>
        <p:spPr>
          <a:xfrm>
            <a:off x="533400" y="1143000"/>
            <a:ext cx="5994013" cy="307777"/>
          </a:xfrm>
          <a:prstGeom prst="rect">
            <a:avLst/>
          </a:prstGeom>
          <a:noFill/>
          <a:ln w="0">
            <a:noFill/>
          </a:ln>
        </p:spPr>
        <p:txBody>
          <a:bodyPr wrap="none" rtlCol="0">
            <a:spAutoFit/>
          </a:bodyPr>
          <a:lstStyle/>
          <a:p>
            <a:r>
              <a:rPr lang="en-US" sz="1400" dirty="0" smtClean="0">
                <a:solidFill>
                  <a:srgbClr val="C00000"/>
                </a:solidFill>
              </a:rPr>
              <a:t>Normally, the Horizontal coordinate system is used for such systems in EMIGMA.</a:t>
            </a:r>
            <a:endParaRPr lang="en-US" sz="1400" dirty="0">
              <a:solidFill>
                <a:srgbClr val="C00000"/>
              </a:solidFill>
            </a:endParaRPr>
          </a:p>
        </p:txBody>
      </p:sp>
      <p:grpSp>
        <p:nvGrpSpPr>
          <p:cNvPr id="2" name="Group 45"/>
          <p:cNvGrpSpPr/>
          <p:nvPr/>
        </p:nvGrpSpPr>
        <p:grpSpPr>
          <a:xfrm>
            <a:off x="1143000" y="2031688"/>
            <a:ext cx="1371600" cy="581799"/>
            <a:chOff x="1143000" y="2031688"/>
            <a:chExt cx="1371600" cy="581799"/>
          </a:xfrm>
        </p:grpSpPr>
        <p:grpSp>
          <p:nvGrpSpPr>
            <p:cNvPr id="3" name="Group 35"/>
            <p:cNvGrpSpPr/>
            <p:nvPr/>
          </p:nvGrpSpPr>
          <p:grpSpPr>
            <a:xfrm rot="20771241">
              <a:off x="1662517" y="2031688"/>
              <a:ext cx="493416" cy="581799"/>
              <a:chOff x="2209800" y="2819400"/>
              <a:chExt cx="493416" cy="581799"/>
            </a:xfrm>
          </p:grpSpPr>
          <p:sp>
            <p:nvSpPr>
              <p:cNvPr id="32" name="TextBox 31"/>
              <p:cNvSpPr txBox="1"/>
              <p:nvPr/>
            </p:nvSpPr>
            <p:spPr>
              <a:xfrm>
                <a:off x="2438400" y="3124200"/>
                <a:ext cx="264816" cy="276999"/>
              </a:xfrm>
              <a:prstGeom prst="rect">
                <a:avLst/>
              </a:prstGeom>
              <a:noFill/>
            </p:spPr>
            <p:txBody>
              <a:bodyPr wrap="none" rtlCol="0">
                <a:spAutoFit/>
              </a:bodyPr>
              <a:lstStyle/>
              <a:p>
                <a:r>
                  <a:rPr lang="en-US" baseline="30000" dirty="0" smtClean="0">
                    <a:solidFill>
                      <a:schemeClr val="accent2">
                        <a:lumMod val="75000"/>
                      </a:schemeClr>
                    </a:solidFill>
                  </a:rPr>
                  <a:t>X</a:t>
                </a:r>
                <a:endParaRPr lang="en-US" baseline="30000" dirty="0">
                  <a:solidFill>
                    <a:schemeClr val="accent2">
                      <a:lumMod val="75000"/>
                    </a:schemeClr>
                  </a:solidFill>
                </a:endParaRPr>
              </a:p>
            </p:txBody>
          </p:sp>
          <p:grpSp>
            <p:nvGrpSpPr>
              <p:cNvPr id="5" name="Group 29"/>
              <p:cNvGrpSpPr/>
              <p:nvPr/>
            </p:nvGrpSpPr>
            <p:grpSpPr>
              <a:xfrm>
                <a:off x="2209800" y="2819400"/>
                <a:ext cx="289932" cy="381000"/>
                <a:chOff x="1828800" y="1600200"/>
                <a:chExt cx="289932" cy="381000"/>
              </a:xfrm>
            </p:grpSpPr>
            <p:sp>
              <p:nvSpPr>
                <p:cNvPr id="7" name="Rectangle 6"/>
                <p:cNvSpPr/>
                <p:nvPr/>
              </p:nvSpPr>
              <p:spPr>
                <a:xfrm>
                  <a:off x="1905000" y="1935481"/>
                  <a:ext cx="76200" cy="45719"/>
                </a:xfrm>
                <a:prstGeom prst="rect">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a:stCxn id="7" idx="3"/>
                </p:cNvCxnSpPr>
                <p:nvPr/>
              </p:nvCxnSpPr>
              <p:spPr>
                <a:xfrm flipV="1">
                  <a:off x="1981200" y="1932878"/>
                  <a:ext cx="137532" cy="25463"/>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7" idx="1"/>
                </p:cNvCxnSpPr>
                <p:nvPr/>
              </p:nvCxnSpPr>
              <p:spPr>
                <a:xfrm flipV="1">
                  <a:off x="1905000" y="1752600"/>
                  <a:ext cx="0" cy="205741"/>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828800" y="1600200"/>
                  <a:ext cx="264816" cy="276999"/>
                </a:xfrm>
                <a:prstGeom prst="rect">
                  <a:avLst/>
                </a:prstGeom>
                <a:noFill/>
              </p:spPr>
              <p:txBody>
                <a:bodyPr wrap="none" rtlCol="0">
                  <a:spAutoFit/>
                </a:bodyPr>
                <a:lstStyle/>
                <a:p>
                  <a:r>
                    <a:rPr lang="en-US" baseline="30000" dirty="0" smtClean="0">
                      <a:solidFill>
                        <a:schemeClr val="accent2">
                          <a:lumMod val="75000"/>
                        </a:schemeClr>
                      </a:solidFill>
                    </a:rPr>
                    <a:t>Y</a:t>
                  </a:r>
                  <a:endParaRPr lang="en-US" baseline="30000" dirty="0">
                    <a:solidFill>
                      <a:schemeClr val="accent2">
                        <a:lumMod val="75000"/>
                      </a:schemeClr>
                    </a:solidFill>
                  </a:endParaRPr>
                </a:p>
              </p:txBody>
            </p:sp>
          </p:grpSp>
        </p:grpSp>
        <p:cxnSp>
          <p:nvCxnSpPr>
            <p:cNvPr id="41" name="Straight Connector 40"/>
            <p:cNvCxnSpPr/>
            <p:nvPr/>
          </p:nvCxnSpPr>
          <p:spPr>
            <a:xfrm flipV="1">
              <a:off x="1143000" y="2209800"/>
              <a:ext cx="1371600" cy="3810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 name="Group 46"/>
          <p:cNvGrpSpPr/>
          <p:nvPr/>
        </p:nvGrpSpPr>
        <p:grpSpPr>
          <a:xfrm rot="2385522">
            <a:off x="2971800" y="1981200"/>
            <a:ext cx="1371600" cy="581799"/>
            <a:chOff x="1143000" y="2031688"/>
            <a:chExt cx="1371600" cy="581799"/>
          </a:xfrm>
        </p:grpSpPr>
        <p:grpSp>
          <p:nvGrpSpPr>
            <p:cNvPr id="8" name="Group 35"/>
            <p:cNvGrpSpPr/>
            <p:nvPr/>
          </p:nvGrpSpPr>
          <p:grpSpPr>
            <a:xfrm rot="20771241">
              <a:off x="1662517" y="2031688"/>
              <a:ext cx="493416" cy="581799"/>
              <a:chOff x="2209800" y="2819400"/>
              <a:chExt cx="493416" cy="581799"/>
            </a:xfrm>
          </p:grpSpPr>
          <p:sp>
            <p:nvSpPr>
              <p:cNvPr id="50" name="TextBox 49"/>
              <p:cNvSpPr txBox="1"/>
              <p:nvPr/>
            </p:nvSpPr>
            <p:spPr>
              <a:xfrm>
                <a:off x="2438400" y="3124200"/>
                <a:ext cx="264816" cy="276999"/>
              </a:xfrm>
              <a:prstGeom prst="rect">
                <a:avLst/>
              </a:prstGeom>
              <a:noFill/>
            </p:spPr>
            <p:txBody>
              <a:bodyPr wrap="none" rtlCol="0">
                <a:spAutoFit/>
              </a:bodyPr>
              <a:lstStyle/>
              <a:p>
                <a:r>
                  <a:rPr lang="en-US" baseline="30000" dirty="0" smtClean="0">
                    <a:solidFill>
                      <a:schemeClr val="accent2">
                        <a:lumMod val="75000"/>
                      </a:schemeClr>
                    </a:solidFill>
                  </a:rPr>
                  <a:t>X</a:t>
                </a:r>
                <a:endParaRPr lang="en-US" baseline="30000" dirty="0">
                  <a:solidFill>
                    <a:schemeClr val="accent2">
                      <a:lumMod val="75000"/>
                    </a:schemeClr>
                  </a:solidFill>
                </a:endParaRPr>
              </a:p>
            </p:txBody>
          </p:sp>
          <p:grpSp>
            <p:nvGrpSpPr>
              <p:cNvPr id="9" name="Group 29"/>
              <p:cNvGrpSpPr/>
              <p:nvPr/>
            </p:nvGrpSpPr>
            <p:grpSpPr>
              <a:xfrm>
                <a:off x="2209800" y="2819400"/>
                <a:ext cx="289932" cy="381000"/>
                <a:chOff x="1828800" y="1600200"/>
                <a:chExt cx="289932" cy="381000"/>
              </a:xfrm>
            </p:grpSpPr>
            <p:sp>
              <p:nvSpPr>
                <p:cNvPr id="52" name="Rectangle 51"/>
                <p:cNvSpPr/>
                <p:nvPr/>
              </p:nvSpPr>
              <p:spPr>
                <a:xfrm>
                  <a:off x="1905000" y="1935481"/>
                  <a:ext cx="76200" cy="45719"/>
                </a:xfrm>
                <a:prstGeom prst="rect">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Arrow Connector 52"/>
                <p:cNvCxnSpPr>
                  <a:stCxn id="52" idx="3"/>
                </p:cNvCxnSpPr>
                <p:nvPr/>
              </p:nvCxnSpPr>
              <p:spPr>
                <a:xfrm flipV="1">
                  <a:off x="1981200" y="1932878"/>
                  <a:ext cx="137532" cy="25463"/>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52" idx="1"/>
                </p:cNvCxnSpPr>
                <p:nvPr/>
              </p:nvCxnSpPr>
              <p:spPr>
                <a:xfrm flipV="1">
                  <a:off x="1905000" y="1752600"/>
                  <a:ext cx="0" cy="205741"/>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1828800" y="1600200"/>
                  <a:ext cx="264816" cy="276999"/>
                </a:xfrm>
                <a:prstGeom prst="rect">
                  <a:avLst/>
                </a:prstGeom>
                <a:noFill/>
              </p:spPr>
              <p:txBody>
                <a:bodyPr wrap="none" rtlCol="0">
                  <a:spAutoFit/>
                </a:bodyPr>
                <a:lstStyle/>
                <a:p>
                  <a:r>
                    <a:rPr lang="en-US" baseline="30000" dirty="0" smtClean="0">
                      <a:solidFill>
                        <a:schemeClr val="accent2">
                          <a:lumMod val="75000"/>
                        </a:schemeClr>
                      </a:solidFill>
                    </a:rPr>
                    <a:t>Y</a:t>
                  </a:r>
                  <a:endParaRPr lang="en-US" baseline="30000" dirty="0">
                    <a:solidFill>
                      <a:schemeClr val="accent2">
                        <a:lumMod val="75000"/>
                      </a:schemeClr>
                    </a:solidFill>
                  </a:endParaRPr>
                </a:p>
              </p:txBody>
            </p:sp>
          </p:grpSp>
        </p:grpSp>
        <p:cxnSp>
          <p:nvCxnSpPr>
            <p:cNvPr id="49" name="Straight Connector 48"/>
            <p:cNvCxnSpPr/>
            <p:nvPr/>
          </p:nvCxnSpPr>
          <p:spPr>
            <a:xfrm flipV="1">
              <a:off x="1143000" y="2209800"/>
              <a:ext cx="1371600" cy="3810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56" name="TextBox 55"/>
          <p:cNvSpPr txBox="1"/>
          <p:nvPr/>
        </p:nvSpPr>
        <p:spPr>
          <a:xfrm>
            <a:off x="4800600" y="1524000"/>
            <a:ext cx="4038600" cy="1661993"/>
          </a:xfrm>
          <a:prstGeom prst="rect">
            <a:avLst/>
          </a:prstGeom>
          <a:noFill/>
          <a:ln w="3175">
            <a:solidFill>
              <a:srgbClr val="C00000"/>
            </a:solidFill>
          </a:ln>
        </p:spPr>
        <p:txBody>
          <a:bodyPr wrap="square" rtlCol="0">
            <a:spAutoFit/>
          </a:bodyPr>
          <a:lstStyle/>
          <a:p>
            <a:pPr algn="ctr"/>
            <a:r>
              <a:rPr lang="en-US" sz="1400" u="sng" dirty="0" smtClean="0">
                <a:solidFill>
                  <a:srgbClr val="C00000"/>
                </a:solidFill>
              </a:rPr>
              <a:t>Horizontal Coordinate System</a:t>
            </a:r>
          </a:p>
          <a:p>
            <a:endParaRPr lang="en-US" sz="1400" u="sng" dirty="0" smtClean="0">
              <a:solidFill>
                <a:srgbClr val="C00000"/>
              </a:solidFill>
            </a:endParaRPr>
          </a:p>
          <a:p>
            <a:pPr>
              <a:buFont typeface="Courier New" pitchFamily="49" charset="0"/>
              <a:buChar char="o"/>
            </a:pPr>
            <a:r>
              <a:rPr lang="en-US" sz="1400" u="sng" dirty="0" smtClean="0">
                <a:solidFill>
                  <a:srgbClr val="C00000"/>
                </a:solidFill>
              </a:rPr>
              <a:t> </a:t>
            </a:r>
            <a:r>
              <a:rPr lang="en-US" sz="1200" i="1" dirty="0" smtClean="0">
                <a:solidFill>
                  <a:srgbClr val="C00000"/>
                </a:solidFill>
              </a:rPr>
              <a:t>direction of unit vectors change with profile direction</a:t>
            </a:r>
          </a:p>
          <a:p>
            <a:pPr>
              <a:buFont typeface="Courier New" pitchFamily="49" charset="0"/>
              <a:buChar char="o"/>
            </a:pPr>
            <a:r>
              <a:rPr lang="en-US" sz="1200" i="1" dirty="0" smtClean="0">
                <a:solidFill>
                  <a:srgbClr val="C00000"/>
                </a:solidFill>
              </a:rPr>
              <a:t> X̂ and Ŷ are horizontal and Ẑ is up. </a:t>
            </a:r>
          </a:p>
          <a:p>
            <a:pPr>
              <a:buFont typeface="Courier New" pitchFamily="49" charset="0"/>
              <a:buChar char="o"/>
            </a:pPr>
            <a:r>
              <a:rPr lang="en-US" sz="1200" i="1" dirty="0" smtClean="0">
                <a:solidFill>
                  <a:srgbClr val="C00000"/>
                </a:solidFill>
              </a:rPr>
              <a:t> X̂ is directed parallel to the tangent of the profile at each station. </a:t>
            </a:r>
          </a:p>
          <a:p>
            <a:pPr>
              <a:buFont typeface="Courier New" pitchFamily="49" charset="0"/>
              <a:buChar char="o"/>
            </a:pPr>
            <a:r>
              <a:rPr lang="en-US" sz="1200" i="1" dirty="0" smtClean="0">
                <a:solidFill>
                  <a:srgbClr val="C00000"/>
                </a:solidFill>
              </a:rPr>
              <a:t>Ŷ is perpendicular to the tangent at each station</a:t>
            </a:r>
          </a:p>
          <a:p>
            <a:pPr>
              <a:buFont typeface="Courier New" pitchFamily="49" charset="0"/>
              <a:buChar char="o"/>
            </a:pPr>
            <a:r>
              <a:rPr lang="en-US" sz="1200" i="1" dirty="0" smtClean="0">
                <a:solidFill>
                  <a:srgbClr val="C00000"/>
                </a:solidFill>
              </a:rPr>
              <a:t> the station locations are your normal GPS or grid values</a:t>
            </a:r>
            <a:endParaRPr lang="en-US" sz="1400" dirty="0" smtClean="0">
              <a:solidFill>
                <a:srgbClr val="C00000"/>
              </a:solidFill>
            </a:endParaRPr>
          </a:p>
        </p:txBody>
      </p:sp>
      <p:sp>
        <p:nvSpPr>
          <p:cNvPr id="60" name="TextBox 59"/>
          <p:cNvSpPr txBox="1"/>
          <p:nvPr/>
        </p:nvSpPr>
        <p:spPr>
          <a:xfrm>
            <a:off x="533400" y="685800"/>
            <a:ext cx="3030488" cy="461665"/>
          </a:xfrm>
          <a:prstGeom prst="rect">
            <a:avLst/>
          </a:prstGeom>
          <a:noFill/>
          <a:ln w="3175">
            <a:solidFill>
              <a:schemeClr val="tx1"/>
            </a:solidFill>
          </a:ln>
        </p:spPr>
        <p:txBody>
          <a:bodyPr wrap="square" rtlCol="0">
            <a:spAutoFit/>
          </a:bodyPr>
          <a:lstStyle/>
          <a:p>
            <a:r>
              <a:rPr lang="en-US" dirty="0" smtClean="0">
                <a:solidFill>
                  <a:srgbClr val="C00000"/>
                </a:solidFill>
              </a:rPr>
              <a:t>The coordinate system</a:t>
            </a:r>
            <a:endParaRPr lang="en-US" dirty="0">
              <a:solidFill>
                <a:srgbClr val="C00000"/>
              </a:solidFill>
            </a:endParaRPr>
          </a:p>
        </p:txBody>
      </p:sp>
      <p:cxnSp>
        <p:nvCxnSpPr>
          <p:cNvPr id="62" name="Straight Connector 61"/>
          <p:cNvCxnSpPr/>
          <p:nvPr/>
        </p:nvCxnSpPr>
        <p:spPr>
          <a:xfrm>
            <a:off x="609600" y="3505200"/>
            <a:ext cx="82296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609600" y="3733800"/>
            <a:ext cx="2692788" cy="369332"/>
          </a:xfrm>
          <a:prstGeom prst="rect">
            <a:avLst/>
          </a:prstGeom>
          <a:noFill/>
          <a:ln w="3175">
            <a:solidFill>
              <a:schemeClr val="tx1"/>
            </a:solidFill>
          </a:ln>
        </p:spPr>
        <p:txBody>
          <a:bodyPr wrap="none" rtlCol="0">
            <a:spAutoFit/>
          </a:bodyPr>
          <a:lstStyle/>
          <a:p>
            <a:r>
              <a:rPr lang="en-US" dirty="0" smtClean="0">
                <a:solidFill>
                  <a:srgbClr val="00B050"/>
                </a:solidFill>
              </a:rPr>
              <a:t>Transmitters and Receivers</a:t>
            </a:r>
            <a:endParaRPr lang="en-US" dirty="0">
              <a:solidFill>
                <a:srgbClr val="00B050"/>
              </a:solidFill>
            </a:endParaRPr>
          </a:p>
        </p:txBody>
      </p:sp>
      <p:sp>
        <p:nvSpPr>
          <p:cNvPr id="66" name="TextBox 65"/>
          <p:cNvSpPr txBox="1"/>
          <p:nvPr/>
        </p:nvSpPr>
        <p:spPr>
          <a:xfrm>
            <a:off x="4648200" y="3962400"/>
            <a:ext cx="4038600" cy="2739211"/>
          </a:xfrm>
          <a:prstGeom prst="rect">
            <a:avLst/>
          </a:prstGeom>
          <a:noFill/>
          <a:ln w="3175">
            <a:solidFill>
              <a:srgbClr val="C00000"/>
            </a:solidFill>
          </a:ln>
        </p:spPr>
        <p:txBody>
          <a:bodyPr wrap="square" rtlCol="0">
            <a:spAutoFit/>
          </a:bodyPr>
          <a:lstStyle/>
          <a:p>
            <a:pPr algn="ctr"/>
            <a:r>
              <a:rPr lang="en-US" sz="1400" u="sng" dirty="0" smtClean="0">
                <a:solidFill>
                  <a:srgbClr val="00B050"/>
                </a:solidFill>
              </a:rPr>
              <a:t>System Components</a:t>
            </a:r>
          </a:p>
          <a:p>
            <a:pPr>
              <a:buFont typeface="Courier New" pitchFamily="49" charset="0"/>
              <a:buChar char="o"/>
            </a:pPr>
            <a:r>
              <a:rPr lang="en-US" sz="1400" u="sng" dirty="0" smtClean="0">
                <a:solidFill>
                  <a:srgbClr val="00B050"/>
                </a:solidFill>
              </a:rPr>
              <a:t> </a:t>
            </a:r>
            <a:r>
              <a:rPr lang="en-US" sz="1200" i="1" dirty="0" smtClean="0">
                <a:solidFill>
                  <a:srgbClr val="00B050"/>
                </a:solidFill>
              </a:rPr>
              <a:t>the transmitter and receiver are both wound coils</a:t>
            </a:r>
          </a:p>
          <a:p>
            <a:pPr>
              <a:buFont typeface="Courier New" pitchFamily="49" charset="0"/>
              <a:buChar char="o"/>
            </a:pPr>
            <a:r>
              <a:rPr lang="en-US" sz="1200" i="1" dirty="0" smtClean="0">
                <a:solidFill>
                  <a:srgbClr val="00B050"/>
                </a:solidFill>
              </a:rPr>
              <a:t> a current is injected into the transmitter coil and this produces a magnetic moment. </a:t>
            </a:r>
          </a:p>
          <a:p>
            <a:pPr>
              <a:buFont typeface="Courier New" pitchFamily="49" charset="0"/>
              <a:buChar char="o"/>
            </a:pPr>
            <a:r>
              <a:rPr lang="en-US" sz="1200" i="1" dirty="0" smtClean="0">
                <a:solidFill>
                  <a:srgbClr val="00B050"/>
                </a:solidFill>
              </a:rPr>
              <a:t> the magnetic field caused by the transmitter and the ground running through the receiver coil produces a voltage which is output</a:t>
            </a:r>
          </a:p>
          <a:p>
            <a:pPr>
              <a:buFont typeface="Courier New" pitchFamily="49" charset="0"/>
              <a:buChar char="o"/>
            </a:pPr>
            <a:r>
              <a:rPr lang="en-US" sz="1200" i="1" dirty="0" smtClean="0">
                <a:solidFill>
                  <a:srgbClr val="00B050"/>
                </a:solidFill>
              </a:rPr>
              <a:t> the voltage output can be converted to a value of magnetic field coupling with the coil if desired</a:t>
            </a:r>
          </a:p>
          <a:p>
            <a:pPr>
              <a:buFont typeface="Courier New" pitchFamily="49" charset="0"/>
              <a:buChar char="o"/>
            </a:pPr>
            <a:r>
              <a:rPr lang="en-US" sz="1200" i="1" dirty="0" smtClean="0">
                <a:solidFill>
                  <a:srgbClr val="00B050"/>
                </a:solidFill>
              </a:rPr>
              <a:t> the measured magnetic field is aligned with the moment of the receiver coil</a:t>
            </a:r>
          </a:p>
          <a:p>
            <a:pPr>
              <a:buFont typeface="Courier New" pitchFamily="49" charset="0"/>
              <a:buChar char="o"/>
            </a:pPr>
            <a:r>
              <a:rPr lang="en-US" sz="1200" i="1" dirty="0" smtClean="0">
                <a:solidFill>
                  <a:srgbClr val="00B050"/>
                </a:solidFill>
              </a:rPr>
              <a:t> mathematically the source and receiver are defined as point electric dipoles – this is satisfactory as the coils are small with respect to the </a:t>
            </a:r>
            <a:r>
              <a:rPr lang="en-US" sz="1200" i="1" dirty="0" err="1" smtClean="0">
                <a:solidFill>
                  <a:srgbClr val="00B050"/>
                </a:solidFill>
              </a:rPr>
              <a:t>tx-rx</a:t>
            </a:r>
            <a:r>
              <a:rPr lang="en-US" sz="1200" i="1" dirty="0" smtClean="0">
                <a:solidFill>
                  <a:srgbClr val="00B050"/>
                </a:solidFill>
              </a:rPr>
              <a:t> separations</a:t>
            </a:r>
          </a:p>
        </p:txBody>
      </p:sp>
      <p:grpSp>
        <p:nvGrpSpPr>
          <p:cNvPr id="10" name="Group 77"/>
          <p:cNvGrpSpPr/>
          <p:nvPr/>
        </p:nvGrpSpPr>
        <p:grpSpPr>
          <a:xfrm>
            <a:off x="381000" y="4343400"/>
            <a:ext cx="1268296" cy="2198132"/>
            <a:chOff x="381000" y="4343400"/>
            <a:chExt cx="1268296" cy="2198132"/>
          </a:xfrm>
        </p:grpSpPr>
        <p:cxnSp>
          <p:nvCxnSpPr>
            <p:cNvPr id="68" name="Straight Arrow Connector 67"/>
            <p:cNvCxnSpPr/>
            <p:nvPr/>
          </p:nvCxnSpPr>
          <p:spPr>
            <a:xfrm flipH="1" flipV="1">
              <a:off x="914400" y="4572000"/>
              <a:ext cx="128016" cy="990600"/>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pic>
          <p:nvPicPr>
            <p:cNvPr id="59" name="Picture 58" descr="coil.jpg"/>
            <p:cNvPicPr>
              <a:picLocks noChangeAspect="1"/>
            </p:cNvPicPr>
            <p:nvPr/>
          </p:nvPicPr>
          <p:blipFill>
            <a:blip r:embed="rId2" cstate="print"/>
            <a:stretch>
              <a:fillRect/>
            </a:stretch>
          </p:blipFill>
          <p:spPr>
            <a:xfrm rot="21031021">
              <a:off x="790783" y="4953000"/>
              <a:ext cx="381000" cy="381000"/>
            </a:xfrm>
            <a:prstGeom prst="rect">
              <a:avLst/>
            </a:prstGeom>
          </p:spPr>
        </p:pic>
        <p:sp>
          <p:nvSpPr>
            <p:cNvPr id="75" name="Freeform 74"/>
            <p:cNvSpPr/>
            <p:nvPr/>
          </p:nvSpPr>
          <p:spPr>
            <a:xfrm>
              <a:off x="423746" y="5092390"/>
              <a:ext cx="495610" cy="1012283"/>
            </a:xfrm>
            <a:custGeom>
              <a:avLst/>
              <a:gdLst>
                <a:gd name="connsiteX0" fmla="*/ 0 w 495610"/>
                <a:gd name="connsiteY0" fmla="*/ 847493 h 1012283"/>
                <a:gd name="connsiteX1" fmla="*/ 453483 w 495610"/>
                <a:gd name="connsiteY1" fmla="*/ 921834 h 1012283"/>
                <a:gd name="connsiteX2" fmla="*/ 252761 w 495610"/>
                <a:gd name="connsiteY2" fmla="*/ 304800 h 1012283"/>
                <a:gd name="connsiteX3" fmla="*/ 401444 w 495610"/>
                <a:gd name="connsiteY3" fmla="*/ 66908 h 1012283"/>
                <a:gd name="connsiteX4" fmla="*/ 423747 w 495610"/>
                <a:gd name="connsiteY4" fmla="*/ 14869 h 1012283"/>
                <a:gd name="connsiteX5" fmla="*/ 423747 w 495610"/>
                <a:gd name="connsiteY5" fmla="*/ 0 h 101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610" h="1012283">
                  <a:moveTo>
                    <a:pt x="0" y="847493"/>
                  </a:moveTo>
                  <a:cubicBezTo>
                    <a:pt x="205678" y="929888"/>
                    <a:pt x="411356" y="1012283"/>
                    <a:pt x="453483" y="921834"/>
                  </a:cubicBezTo>
                  <a:cubicBezTo>
                    <a:pt x="495610" y="831385"/>
                    <a:pt x="261434" y="447288"/>
                    <a:pt x="252761" y="304800"/>
                  </a:cubicBezTo>
                  <a:cubicBezTo>
                    <a:pt x="244088" y="162312"/>
                    <a:pt x="372946" y="115230"/>
                    <a:pt x="401444" y="66908"/>
                  </a:cubicBezTo>
                  <a:cubicBezTo>
                    <a:pt x="429942" y="18586"/>
                    <a:pt x="420030" y="26020"/>
                    <a:pt x="423747" y="14869"/>
                  </a:cubicBezTo>
                  <a:cubicBezTo>
                    <a:pt x="427464" y="3718"/>
                    <a:pt x="425605" y="1859"/>
                    <a:pt x="423747" y="0"/>
                  </a:cubicBezTo>
                </a:path>
              </a:pathLst>
            </a:cu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TextBox 75"/>
            <p:cNvSpPr txBox="1"/>
            <p:nvPr/>
          </p:nvSpPr>
          <p:spPr>
            <a:xfrm>
              <a:off x="381000" y="6172200"/>
              <a:ext cx="1268296" cy="369332"/>
            </a:xfrm>
            <a:prstGeom prst="rect">
              <a:avLst/>
            </a:prstGeom>
            <a:noFill/>
          </p:spPr>
          <p:txBody>
            <a:bodyPr wrap="none" rtlCol="0">
              <a:spAutoFit/>
            </a:bodyPr>
            <a:lstStyle/>
            <a:p>
              <a:r>
                <a:rPr lang="en-US" dirty="0" smtClean="0">
                  <a:latin typeface="Impact" pitchFamily="34" charset="0"/>
                </a:rPr>
                <a:t>transmitter</a:t>
              </a:r>
              <a:endParaRPr lang="en-US" dirty="0">
                <a:latin typeface="Impact" pitchFamily="34" charset="0"/>
              </a:endParaRPr>
            </a:p>
          </p:txBody>
        </p:sp>
        <p:sp>
          <p:nvSpPr>
            <p:cNvPr id="77" name="TextBox 76"/>
            <p:cNvSpPr txBox="1"/>
            <p:nvPr/>
          </p:nvSpPr>
          <p:spPr>
            <a:xfrm>
              <a:off x="685800" y="4343400"/>
              <a:ext cx="377026" cy="369332"/>
            </a:xfrm>
            <a:prstGeom prst="rect">
              <a:avLst/>
            </a:prstGeom>
            <a:noFill/>
          </p:spPr>
          <p:txBody>
            <a:bodyPr wrap="none" rtlCol="0">
              <a:spAutoFit/>
            </a:bodyPr>
            <a:lstStyle/>
            <a:p>
              <a:r>
                <a:rPr lang="en-US" b="1" dirty="0" smtClean="0">
                  <a:latin typeface="Arial" pitchFamily="34" charset="0"/>
                  <a:cs typeface="Arial" pitchFamily="34" charset="0"/>
                </a:rPr>
                <a:t>M̂</a:t>
              </a:r>
              <a:endParaRPr lang="en-US" b="1" dirty="0">
                <a:latin typeface="Arial" pitchFamily="34" charset="0"/>
                <a:cs typeface="Arial" pitchFamily="34" charset="0"/>
              </a:endParaRPr>
            </a:p>
          </p:txBody>
        </p:sp>
      </p:grpSp>
      <p:cxnSp>
        <p:nvCxnSpPr>
          <p:cNvPr id="80" name="Straight Arrow Connector 79"/>
          <p:cNvCxnSpPr/>
          <p:nvPr/>
        </p:nvCxnSpPr>
        <p:spPr>
          <a:xfrm flipH="1" flipV="1">
            <a:off x="2971800" y="4648200"/>
            <a:ext cx="128016" cy="990600"/>
          </a:xfrm>
          <a:prstGeom prst="straightConnector1">
            <a:avLst/>
          </a:prstGeom>
          <a:ln w="57150">
            <a:solidFill>
              <a:schemeClr val="tx2">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81" name="Picture 80" descr="coil.jpg"/>
          <p:cNvPicPr>
            <a:picLocks noChangeAspect="1"/>
          </p:cNvPicPr>
          <p:nvPr/>
        </p:nvPicPr>
        <p:blipFill>
          <a:blip r:embed="rId2" cstate="print"/>
          <a:stretch>
            <a:fillRect/>
          </a:stretch>
        </p:blipFill>
        <p:spPr>
          <a:xfrm rot="21031021">
            <a:off x="2848183" y="5029200"/>
            <a:ext cx="381000" cy="381000"/>
          </a:xfrm>
          <a:prstGeom prst="rect">
            <a:avLst/>
          </a:prstGeom>
        </p:spPr>
      </p:pic>
      <p:sp>
        <p:nvSpPr>
          <p:cNvPr id="82" name="Freeform 81"/>
          <p:cNvSpPr/>
          <p:nvPr/>
        </p:nvSpPr>
        <p:spPr>
          <a:xfrm>
            <a:off x="2481146" y="5168590"/>
            <a:ext cx="495610" cy="1012283"/>
          </a:xfrm>
          <a:custGeom>
            <a:avLst/>
            <a:gdLst>
              <a:gd name="connsiteX0" fmla="*/ 0 w 495610"/>
              <a:gd name="connsiteY0" fmla="*/ 847493 h 1012283"/>
              <a:gd name="connsiteX1" fmla="*/ 453483 w 495610"/>
              <a:gd name="connsiteY1" fmla="*/ 921834 h 1012283"/>
              <a:gd name="connsiteX2" fmla="*/ 252761 w 495610"/>
              <a:gd name="connsiteY2" fmla="*/ 304800 h 1012283"/>
              <a:gd name="connsiteX3" fmla="*/ 401444 w 495610"/>
              <a:gd name="connsiteY3" fmla="*/ 66908 h 1012283"/>
              <a:gd name="connsiteX4" fmla="*/ 423747 w 495610"/>
              <a:gd name="connsiteY4" fmla="*/ 14869 h 1012283"/>
              <a:gd name="connsiteX5" fmla="*/ 423747 w 495610"/>
              <a:gd name="connsiteY5" fmla="*/ 0 h 101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610" h="1012283">
                <a:moveTo>
                  <a:pt x="0" y="847493"/>
                </a:moveTo>
                <a:cubicBezTo>
                  <a:pt x="205678" y="929888"/>
                  <a:pt x="411356" y="1012283"/>
                  <a:pt x="453483" y="921834"/>
                </a:cubicBezTo>
                <a:cubicBezTo>
                  <a:pt x="495610" y="831385"/>
                  <a:pt x="261434" y="447288"/>
                  <a:pt x="252761" y="304800"/>
                </a:cubicBezTo>
                <a:cubicBezTo>
                  <a:pt x="244088" y="162312"/>
                  <a:pt x="372946" y="115230"/>
                  <a:pt x="401444" y="66908"/>
                </a:cubicBezTo>
                <a:cubicBezTo>
                  <a:pt x="429942" y="18586"/>
                  <a:pt x="420030" y="26020"/>
                  <a:pt x="423747" y="14869"/>
                </a:cubicBezTo>
                <a:cubicBezTo>
                  <a:pt x="427464" y="3718"/>
                  <a:pt x="425605" y="1859"/>
                  <a:pt x="423747" y="0"/>
                </a:cubicBezTo>
              </a:path>
            </a:pathLst>
          </a:custGeom>
          <a:ln w="19050">
            <a:solidFill>
              <a:srgbClr val="92D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TextBox 82"/>
          <p:cNvSpPr txBox="1"/>
          <p:nvPr/>
        </p:nvSpPr>
        <p:spPr>
          <a:xfrm>
            <a:off x="2438400" y="6248400"/>
            <a:ext cx="984565" cy="369332"/>
          </a:xfrm>
          <a:prstGeom prst="rect">
            <a:avLst/>
          </a:prstGeom>
          <a:noFill/>
        </p:spPr>
        <p:txBody>
          <a:bodyPr wrap="none" rtlCol="0">
            <a:spAutoFit/>
          </a:bodyPr>
          <a:lstStyle/>
          <a:p>
            <a:r>
              <a:rPr lang="en-US" dirty="0" smtClean="0">
                <a:latin typeface="Impact" pitchFamily="34" charset="0"/>
              </a:rPr>
              <a:t>receiver</a:t>
            </a:r>
            <a:endParaRPr lang="en-US" dirty="0">
              <a:latin typeface="Impact" pitchFamily="34" charset="0"/>
            </a:endParaRPr>
          </a:p>
        </p:txBody>
      </p:sp>
      <p:sp>
        <p:nvSpPr>
          <p:cNvPr id="84" name="TextBox 83"/>
          <p:cNvSpPr txBox="1"/>
          <p:nvPr/>
        </p:nvSpPr>
        <p:spPr>
          <a:xfrm>
            <a:off x="2819400" y="4343400"/>
            <a:ext cx="351378" cy="369332"/>
          </a:xfrm>
          <a:prstGeom prst="rect">
            <a:avLst/>
          </a:prstGeom>
          <a:noFill/>
        </p:spPr>
        <p:txBody>
          <a:bodyPr wrap="none" rtlCol="0">
            <a:spAutoFit/>
          </a:bodyPr>
          <a:lstStyle/>
          <a:p>
            <a:r>
              <a:rPr lang="en-US" b="1" dirty="0" smtClean="0">
                <a:latin typeface="Arial" pitchFamily="34" charset="0"/>
                <a:cs typeface="Arial" pitchFamily="34" charset="0"/>
              </a:rPr>
              <a:t>Ĥ</a:t>
            </a:r>
            <a:endParaRPr lang="en-US" b="1" dirty="0">
              <a:latin typeface="Arial" pitchFamily="34" charset="0"/>
              <a:cs typeface="Arial" pitchFamily="34" charset="0"/>
            </a:endParaRPr>
          </a:p>
        </p:txBody>
      </p:sp>
      <p:sp>
        <p:nvSpPr>
          <p:cNvPr id="85" name="TextBox 84"/>
          <p:cNvSpPr txBox="1"/>
          <p:nvPr/>
        </p:nvSpPr>
        <p:spPr>
          <a:xfrm>
            <a:off x="152400" y="5638800"/>
            <a:ext cx="301686" cy="369332"/>
          </a:xfrm>
          <a:prstGeom prst="rect">
            <a:avLst/>
          </a:prstGeom>
          <a:noFill/>
        </p:spPr>
        <p:txBody>
          <a:bodyPr wrap="none" rtlCol="0">
            <a:spAutoFit/>
          </a:bodyPr>
          <a:lstStyle/>
          <a:p>
            <a:r>
              <a:rPr lang="en-US" dirty="0" smtClean="0">
                <a:solidFill>
                  <a:srgbClr val="FF0000"/>
                </a:solidFill>
                <a:latin typeface="Impact" pitchFamily="34" charset="0"/>
              </a:rPr>
              <a:t>A</a:t>
            </a:r>
            <a:endParaRPr lang="en-US" dirty="0">
              <a:solidFill>
                <a:srgbClr val="FF0000"/>
              </a:solidFill>
              <a:latin typeface="Impact" pitchFamily="34" charset="0"/>
            </a:endParaRPr>
          </a:p>
        </p:txBody>
      </p:sp>
      <p:sp>
        <p:nvSpPr>
          <p:cNvPr id="86" name="TextBox 85"/>
          <p:cNvSpPr txBox="1"/>
          <p:nvPr/>
        </p:nvSpPr>
        <p:spPr>
          <a:xfrm>
            <a:off x="2209800" y="5791200"/>
            <a:ext cx="304892" cy="369332"/>
          </a:xfrm>
          <a:prstGeom prst="rect">
            <a:avLst/>
          </a:prstGeom>
          <a:noFill/>
        </p:spPr>
        <p:txBody>
          <a:bodyPr wrap="none" rtlCol="0">
            <a:spAutoFit/>
          </a:bodyPr>
          <a:lstStyle/>
          <a:p>
            <a:r>
              <a:rPr lang="en-US" dirty="0" smtClean="0">
                <a:solidFill>
                  <a:srgbClr val="92D050"/>
                </a:solidFill>
                <a:latin typeface="Impact" pitchFamily="34" charset="0"/>
              </a:rPr>
              <a:t>V</a:t>
            </a:r>
            <a:endParaRPr lang="en-US" dirty="0">
              <a:solidFill>
                <a:srgbClr val="92D050"/>
              </a:solidFill>
              <a:latin typeface="Impact"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Footer Placeholder 3"/>
          <p:cNvSpPr>
            <a:spLocks noGrp="1"/>
          </p:cNvSpPr>
          <p:nvPr>
            <p:ph type="ftr" sz="quarter" idx="11"/>
          </p:nvPr>
        </p:nvSpPr>
        <p:spPr>
          <a:noFill/>
        </p:spPr>
        <p:txBody>
          <a:bodyPr/>
          <a:lstStyle/>
          <a:p>
            <a:r>
              <a:rPr lang="en-US" smtClean="0"/>
              <a:t>EMIGMA FDEM Tutorial</a:t>
            </a:r>
          </a:p>
        </p:txBody>
      </p:sp>
      <p:sp>
        <p:nvSpPr>
          <p:cNvPr id="2052" name="Slide Number Placeholder 4"/>
          <p:cNvSpPr>
            <a:spLocks noGrp="1"/>
          </p:cNvSpPr>
          <p:nvPr>
            <p:ph type="sldNum" sz="quarter" idx="12"/>
          </p:nvPr>
        </p:nvSpPr>
        <p:spPr>
          <a:noFill/>
        </p:spPr>
        <p:txBody>
          <a:bodyPr/>
          <a:lstStyle/>
          <a:p>
            <a:fld id="{1CE6B1D6-B41E-4D99-B3A3-5A8E84880DDA}" type="slidenum">
              <a:rPr lang="en-US" smtClean="0"/>
              <a:pPr/>
              <a:t>10</a:t>
            </a:fld>
            <a:endParaRPr lang="en-US" smtClean="0"/>
          </a:p>
        </p:txBody>
      </p:sp>
      <p:graphicFrame>
        <p:nvGraphicFramePr>
          <p:cNvPr id="2050" name="Object 21"/>
          <p:cNvGraphicFramePr>
            <a:graphicFrameLocks noChangeAspect="1"/>
          </p:cNvGraphicFramePr>
          <p:nvPr/>
        </p:nvGraphicFramePr>
        <p:xfrm>
          <a:off x="381000" y="1143000"/>
          <a:ext cx="2466975" cy="1838325"/>
        </p:xfrm>
        <a:graphic>
          <a:graphicData uri="http://schemas.openxmlformats.org/presentationml/2006/ole">
            <p:oleObj spid="_x0000_s2050" name="Bitmap Image" r:id="rId3" imgW="2467319" imgH="1838095" progId="Paint.Picture">
              <p:embed/>
            </p:oleObj>
          </a:graphicData>
        </a:graphic>
      </p:graphicFrame>
      <p:pic>
        <p:nvPicPr>
          <p:cNvPr id="2053" name="Picture 20" descr="E:\users\conrad\WebTutorials\import.gif"/>
          <p:cNvPicPr>
            <a:picLocks noChangeAspect="1" noChangeArrowheads="1"/>
          </p:cNvPicPr>
          <p:nvPr/>
        </p:nvPicPr>
        <p:blipFill>
          <a:blip r:embed="rId4" cstate="print"/>
          <a:srcRect/>
          <a:stretch>
            <a:fillRect/>
          </a:stretch>
        </p:blipFill>
        <p:spPr bwMode="auto">
          <a:xfrm>
            <a:off x="2514600" y="3048000"/>
            <a:ext cx="3765550" cy="3230563"/>
          </a:xfrm>
          <a:prstGeom prst="rect">
            <a:avLst/>
          </a:prstGeom>
          <a:noFill/>
          <a:ln w="9525">
            <a:noFill/>
            <a:miter lim="800000"/>
            <a:headEnd/>
            <a:tailEnd/>
          </a:ln>
        </p:spPr>
      </p:pic>
      <p:sp>
        <p:nvSpPr>
          <p:cNvPr id="2054" name="Rectangle 2"/>
          <p:cNvSpPr>
            <a:spLocks noGrp="1" noChangeArrowheads="1"/>
          </p:cNvSpPr>
          <p:nvPr>
            <p:ph type="title"/>
          </p:nvPr>
        </p:nvSpPr>
        <p:spPr>
          <a:xfrm>
            <a:off x="304800" y="228600"/>
            <a:ext cx="6400800" cy="762000"/>
          </a:xfrm>
        </p:spPr>
        <p:txBody>
          <a:bodyPr/>
          <a:lstStyle/>
          <a:p>
            <a:pPr algn="l" eaLnBrk="1" hangingPunct="1"/>
            <a:r>
              <a:rPr lang="en-US" smtClean="0"/>
              <a:t>Importing Data -  1</a:t>
            </a:r>
          </a:p>
        </p:txBody>
      </p:sp>
      <p:sp>
        <p:nvSpPr>
          <p:cNvPr id="2055" name="Text Box 5"/>
          <p:cNvSpPr txBox="1">
            <a:spLocks noChangeArrowheads="1"/>
          </p:cNvSpPr>
          <p:nvPr/>
        </p:nvSpPr>
        <p:spPr bwMode="auto">
          <a:xfrm>
            <a:off x="3565525" y="1108075"/>
            <a:ext cx="2144713" cy="457200"/>
          </a:xfrm>
          <a:prstGeom prst="rect">
            <a:avLst/>
          </a:prstGeom>
          <a:noFill/>
          <a:ln w="9525">
            <a:noFill/>
            <a:miter lim="800000"/>
            <a:headEnd/>
            <a:tailEnd/>
          </a:ln>
        </p:spPr>
        <p:txBody>
          <a:bodyPr wrap="none">
            <a:spAutoFit/>
          </a:bodyPr>
          <a:lstStyle/>
          <a:p>
            <a:r>
              <a:rPr lang="en-US"/>
              <a:t>Import a dataset</a:t>
            </a:r>
          </a:p>
        </p:txBody>
      </p:sp>
      <p:sp>
        <p:nvSpPr>
          <p:cNvPr id="2056" name="Text Box 6"/>
          <p:cNvSpPr txBox="1">
            <a:spLocks noChangeArrowheads="1"/>
          </p:cNvSpPr>
          <p:nvPr/>
        </p:nvSpPr>
        <p:spPr bwMode="auto">
          <a:xfrm>
            <a:off x="3733800" y="2057400"/>
            <a:ext cx="1758950" cy="457200"/>
          </a:xfrm>
          <a:prstGeom prst="rect">
            <a:avLst/>
          </a:prstGeom>
          <a:noFill/>
          <a:ln w="9525">
            <a:noFill/>
            <a:miter lim="800000"/>
            <a:headEnd/>
            <a:tailEnd/>
          </a:ln>
        </p:spPr>
        <p:txBody>
          <a:bodyPr wrap="none">
            <a:spAutoFit/>
          </a:bodyPr>
          <a:lstStyle/>
          <a:p>
            <a:r>
              <a:rPr lang="en-US"/>
              <a:t>Usually, Yes</a:t>
            </a:r>
          </a:p>
        </p:txBody>
      </p:sp>
      <p:sp>
        <p:nvSpPr>
          <p:cNvPr id="2057" name="Line 7"/>
          <p:cNvSpPr>
            <a:spLocks noChangeShapeType="1"/>
          </p:cNvSpPr>
          <p:nvPr/>
        </p:nvSpPr>
        <p:spPr bwMode="auto">
          <a:xfrm flipH="1" flipV="1">
            <a:off x="1219200" y="1371600"/>
            <a:ext cx="2209800" cy="0"/>
          </a:xfrm>
          <a:prstGeom prst="line">
            <a:avLst/>
          </a:prstGeom>
          <a:noFill/>
          <a:ln w="9525">
            <a:solidFill>
              <a:schemeClr val="tx1"/>
            </a:solidFill>
            <a:round/>
            <a:headEnd/>
            <a:tailEnd type="triangle" w="med" len="med"/>
          </a:ln>
        </p:spPr>
        <p:txBody>
          <a:bodyPr/>
          <a:lstStyle/>
          <a:p>
            <a:endParaRPr lang="en-US"/>
          </a:p>
        </p:txBody>
      </p:sp>
      <p:sp>
        <p:nvSpPr>
          <p:cNvPr id="2058" name="Line 8"/>
          <p:cNvSpPr>
            <a:spLocks noChangeShapeType="1"/>
          </p:cNvSpPr>
          <p:nvPr/>
        </p:nvSpPr>
        <p:spPr bwMode="auto">
          <a:xfrm flipH="1">
            <a:off x="1295400" y="2286000"/>
            <a:ext cx="2362200" cy="304800"/>
          </a:xfrm>
          <a:prstGeom prst="line">
            <a:avLst/>
          </a:prstGeom>
          <a:noFill/>
          <a:ln w="9525">
            <a:solidFill>
              <a:schemeClr val="tx1"/>
            </a:solidFill>
            <a:round/>
            <a:headEnd/>
            <a:tailEnd type="triangle" w="med" len="med"/>
          </a:ln>
        </p:spPr>
        <p:txBody>
          <a:bodyPr/>
          <a:lstStyle/>
          <a:p>
            <a:endParaRPr lang="en-US"/>
          </a:p>
        </p:txBody>
      </p:sp>
      <p:pic>
        <p:nvPicPr>
          <p:cNvPr id="2059" name="Picture 10"/>
          <p:cNvPicPr>
            <a:picLocks noChangeAspect="1" noChangeArrowheads="1"/>
          </p:cNvPicPr>
          <p:nvPr/>
        </p:nvPicPr>
        <p:blipFill>
          <a:blip r:embed="rId5" cstate="print"/>
          <a:srcRect/>
          <a:stretch>
            <a:fillRect/>
          </a:stretch>
        </p:blipFill>
        <p:spPr bwMode="auto">
          <a:xfrm>
            <a:off x="1447800" y="2971800"/>
            <a:ext cx="2371725" cy="1152525"/>
          </a:xfrm>
          <a:prstGeom prst="rect">
            <a:avLst/>
          </a:prstGeom>
          <a:noFill/>
          <a:ln w="9525">
            <a:noFill/>
            <a:miter lim="800000"/>
            <a:headEnd/>
            <a:tailEnd/>
          </a:ln>
        </p:spPr>
      </p:pic>
      <p:sp>
        <p:nvSpPr>
          <p:cNvPr id="2060" name="WordArt 11"/>
          <p:cNvSpPr>
            <a:spLocks noChangeArrowheads="1" noChangeShapeType="1" noTextEdit="1"/>
          </p:cNvSpPr>
          <p:nvPr/>
        </p:nvSpPr>
        <p:spPr bwMode="auto">
          <a:xfrm>
            <a:off x="228600" y="914400"/>
            <a:ext cx="314325" cy="6477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1</a:t>
            </a:r>
          </a:p>
        </p:txBody>
      </p:sp>
      <p:sp>
        <p:nvSpPr>
          <p:cNvPr id="2061" name="WordArt 12"/>
          <p:cNvSpPr>
            <a:spLocks noChangeArrowheads="1" noChangeShapeType="1" noTextEdit="1"/>
          </p:cNvSpPr>
          <p:nvPr/>
        </p:nvSpPr>
        <p:spPr bwMode="auto">
          <a:xfrm>
            <a:off x="914400" y="3124200"/>
            <a:ext cx="314325" cy="6477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2</a:t>
            </a:r>
          </a:p>
        </p:txBody>
      </p:sp>
      <p:sp>
        <p:nvSpPr>
          <p:cNvPr id="2062" name="WordArt 14"/>
          <p:cNvSpPr>
            <a:spLocks noChangeArrowheads="1" noChangeShapeType="1" noTextEdit="1"/>
          </p:cNvSpPr>
          <p:nvPr/>
        </p:nvSpPr>
        <p:spPr bwMode="auto">
          <a:xfrm>
            <a:off x="2057400" y="4495800"/>
            <a:ext cx="314325" cy="6477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3</a:t>
            </a:r>
          </a:p>
        </p:txBody>
      </p:sp>
      <p:sp>
        <p:nvSpPr>
          <p:cNvPr id="2063" name="Line 15"/>
          <p:cNvSpPr>
            <a:spLocks noChangeShapeType="1"/>
          </p:cNvSpPr>
          <p:nvPr/>
        </p:nvSpPr>
        <p:spPr bwMode="auto">
          <a:xfrm flipH="1">
            <a:off x="4343400" y="5715000"/>
            <a:ext cx="2667000" cy="304800"/>
          </a:xfrm>
          <a:prstGeom prst="line">
            <a:avLst/>
          </a:prstGeom>
          <a:noFill/>
          <a:ln w="9525">
            <a:solidFill>
              <a:schemeClr val="tx1"/>
            </a:solidFill>
            <a:round/>
            <a:headEnd/>
            <a:tailEnd type="triangle" w="med" len="med"/>
          </a:ln>
        </p:spPr>
        <p:txBody>
          <a:bodyPr/>
          <a:lstStyle/>
          <a:p>
            <a:endParaRPr lang="en-US"/>
          </a:p>
        </p:txBody>
      </p:sp>
      <p:sp>
        <p:nvSpPr>
          <p:cNvPr id="2064" name="Line 16"/>
          <p:cNvSpPr>
            <a:spLocks noChangeShapeType="1"/>
          </p:cNvSpPr>
          <p:nvPr/>
        </p:nvSpPr>
        <p:spPr bwMode="auto">
          <a:xfrm flipH="1" flipV="1">
            <a:off x="5867400" y="5029200"/>
            <a:ext cx="1143000" cy="685800"/>
          </a:xfrm>
          <a:prstGeom prst="line">
            <a:avLst/>
          </a:prstGeom>
          <a:noFill/>
          <a:ln w="9525">
            <a:solidFill>
              <a:schemeClr val="tx1"/>
            </a:solidFill>
            <a:round/>
            <a:headEnd/>
            <a:tailEnd type="triangle" w="med" len="med"/>
          </a:ln>
        </p:spPr>
        <p:txBody>
          <a:bodyPr/>
          <a:lstStyle/>
          <a:p>
            <a:endParaRPr lang="en-US"/>
          </a:p>
        </p:txBody>
      </p:sp>
      <p:sp>
        <p:nvSpPr>
          <p:cNvPr id="2065" name="Text Box 17"/>
          <p:cNvSpPr txBox="1">
            <a:spLocks noChangeArrowheads="1"/>
          </p:cNvSpPr>
          <p:nvPr/>
        </p:nvSpPr>
        <p:spPr bwMode="auto">
          <a:xfrm>
            <a:off x="7070725" y="5527675"/>
            <a:ext cx="927100" cy="457200"/>
          </a:xfrm>
          <a:prstGeom prst="rect">
            <a:avLst/>
          </a:prstGeom>
          <a:noFill/>
          <a:ln w="9525">
            <a:noFill/>
            <a:miter lim="800000"/>
            <a:headEnd/>
            <a:tailEnd/>
          </a:ln>
        </p:spPr>
        <p:txBody>
          <a:bodyPr wrap="none">
            <a:spAutoFit/>
          </a:bodyPr>
          <a:lstStyle/>
          <a:p>
            <a:r>
              <a:rPr lang="en-US"/>
              <a:t>Select</a:t>
            </a:r>
          </a:p>
        </p:txBody>
      </p:sp>
      <p:sp>
        <p:nvSpPr>
          <p:cNvPr id="2066" name="Text Box 18"/>
          <p:cNvSpPr txBox="1">
            <a:spLocks noChangeArrowheads="1"/>
          </p:cNvSpPr>
          <p:nvPr/>
        </p:nvSpPr>
        <p:spPr bwMode="auto">
          <a:xfrm>
            <a:off x="6421438" y="3581400"/>
            <a:ext cx="2722562" cy="822325"/>
          </a:xfrm>
          <a:prstGeom prst="rect">
            <a:avLst/>
          </a:prstGeom>
          <a:noFill/>
          <a:ln w="9525">
            <a:noFill/>
            <a:miter lim="800000"/>
            <a:headEnd/>
            <a:tailEnd/>
          </a:ln>
        </p:spPr>
        <p:txBody>
          <a:bodyPr>
            <a:spAutoFit/>
          </a:bodyPr>
          <a:lstStyle/>
          <a:p>
            <a:r>
              <a:rPr lang="en-US"/>
              <a:t/>
            </a:r>
            <a:br>
              <a:rPr lang="en-US"/>
            </a:br>
            <a:r>
              <a:rPr lang="en-US"/>
              <a:t>Select EM31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3"/>
          <p:cNvSpPr>
            <a:spLocks noGrp="1"/>
          </p:cNvSpPr>
          <p:nvPr>
            <p:ph type="ftr" sz="quarter" idx="11"/>
          </p:nvPr>
        </p:nvSpPr>
        <p:spPr>
          <a:noFill/>
        </p:spPr>
        <p:txBody>
          <a:bodyPr/>
          <a:lstStyle/>
          <a:p>
            <a:r>
              <a:rPr lang="en-US" smtClean="0"/>
              <a:t>EMIGMA FDEM Tutorial</a:t>
            </a:r>
          </a:p>
        </p:txBody>
      </p:sp>
      <p:sp>
        <p:nvSpPr>
          <p:cNvPr id="6147" name="Slide Number Placeholder 4"/>
          <p:cNvSpPr>
            <a:spLocks noGrp="1"/>
          </p:cNvSpPr>
          <p:nvPr>
            <p:ph type="sldNum" sz="quarter" idx="12"/>
          </p:nvPr>
        </p:nvSpPr>
        <p:spPr>
          <a:noFill/>
        </p:spPr>
        <p:txBody>
          <a:bodyPr/>
          <a:lstStyle/>
          <a:p>
            <a:fld id="{C637435F-86D7-431E-BB6F-ECBAF1C91E44}" type="slidenum">
              <a:rPr lang="en-US" smtClean="0"/>
              <a:pPr/>
              <a:t>11</a:t>
            </a:fld>
            <a:endParaRPr lang="en-US" smtClean="0"/>
          </a:p>
        </p:txBody>
      </p:sp>
      <p:sp>
        <p:nvSpPr>
          <p:cNvPr id="6148" name="Rectangle 3"/>
          <p:cNvSpPr>
            <a:spLocks noGrp="1" noChangeArrowheads="1"/>
          </p:cNvSpPr>
          <p:nvPr>
            <p:ph type="title"/>
          </p:nvPr>
        </p:nvSpPr>
        <p:spPr>
          <a:xfrm>
            <a:off x="4419600" y="0"/>
            <a:ext cx="4724400" cy="533400"/>
          </a:xfrm>
        </p:spPr>
        <p:txBody>
          <a:bodyPr/>
          <a:lstStyle/>
          <a:p>
            <a:pPr algn="l" eaLnBrk="1" hangingPunct="1"/>
            <a:r>
              <a:rPr lang="en-US" smtClean="0"/>
              <a:t>Importing Data -  2</a:t>
            </a:r>
          </a:p>
        </p:txBody>
      </p:sp>
      <p:sp>
        <p:nvSpPr>
          <p:cNvPr id="6149" name="WordArt 10"/>
          <p:cNvSpPr>
            <a:spLocks noChangeArrowheads="1" noChangeShapeType="1" noTextEdit="1"/>
          </p:cNvSpPr>
          <p:nvPr/>
        </p:nvSpPr>
        <p:spPr bwMode="auto">
          <a:xfrm>
            <a:off x="228600" y="914400"/>
            <a:ext cx="314325" cy="6477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1</a:t>
            </a:r>
          </a:p>
        </p:txBody>
      </p:sp>
      <p:pic>
        <p:nvPicPr>
          <p:cNvPr id="6150" name="Picture 16"/>
          <p:cNvPicPr>
            <a:picLocks noChangeAspect="1" noChangeArrowheads="1"/>
          </p:cNvPicPr>
          <p:nvPr/>
        </p:nvPicPr>
        <p:blipFill>
          <a:blip r:embed="rId2" cstate="print"/>
          <a:srcRect/>
          <a:stretch>
            <a:fillRect/>
          </a:stretch>
        </p:blipFill>
        <p:spPr bwMode="auto">
          <a:xfrm>
            <a:off x="914400" y="228600"/>
            <a:ext cx="3200400" cy="2705100"/>
          </a:xfrm>
          <a:prstGeom prst="rect">
            <a:avLst/>
          </a:prstGeom>
          <a:noFill/>
          <a:ln w="9525">
            <a:noFill/>
            <a:miter lim="800000"/>
            <a:headEnd/>
            <a:tailEnd/>
          </a:ln>
        </p:spPr>
      </p:pic>
      <p:sp>
        <p:nvSpPr>
          <p:cNvPr id="6151" name="Line 17"/>
          <p:cNvSpPr>
            <a:spLocks noChangeShapeType="1"/>
          </p:cNvSpPr>
          <p:nvPr/>
        </p:nvSpPr>
        <p:spPr bwMode="auto">
          <a:xfrm flipH="1">
            <a:off x="2590800" y="1295400"/>
            <a:ext cx="2362200" cy="228600"/>
          </a:xfrm>
          <a:prstGeom prst="line">
            <a:avLst/>
          </a:prstGeom>
          <a:noFill/>
          <a:ln w="9525">
            <a:solidFill>
              <a:schemeClr val="tx1"/>
            </a:solidFill>
            <a:round/>
            <a:headEnd/>
            <a:tailEnd type="triangle" w="med" len="med"/>
          </a:ln>
        </p:spPr>
        <p:txBody>
          <a:bodyPr/>
          <a:lstStyle/>
          <a:p>
            <a:endParaRPr lang="en-US"/>
          </a:p>
        </p:txBody>
      </p:sp>
      <p:sp>
        <p:nvSpPr>
          <p:cNvPr id="6152" name="Text Box 18"/>
          <p:cNvSpPr txBox="1">
            <a:spLocks noChangeArrowheads="1"/>
          </p:cNvSpPr>
          <p:nvPr/>
        </p:nvSpPr>
        <p:spPr bwMode="auto">
          <a:xfrm>
            <a:off x="5013325" y="955675"/>
            <a:ext cx="1900238" cy="457200"/>
          </a:xfrm>
          <a:prstGeom prst="rect">
            <a:avLst/>
          </a:prstGeom>
          <a:noFill/>
          <a:ln w="9525">
            <a:noFill/>
            <a:miter lim="800000"/>
            <a:headEnd/>
            <a:tailEnd/>
          </a:ln>
        </p:spPr>
        <p:txBody>
          <a:bodyPr wrap="none">
            <a:spAutoFit/>
          </a:bodyPr>
          <a:lstStyle/>
          <a:p>
            <a:r>
              <a:rPr lang="en-US"/>
              <a:t>Select System</a:t>
            </a:r>
          </a:p>
        </p:txBody>
      </p:sp>
      <p:pic>
        <p:nvPicPr>
          <p:cNvPr id="6153" name="Picture 19"/>
          <p:cNvPicPr>
            <a:picLocks noChangeAspect="1" noChangeArrowheads="1"/>
          </p:cNvPicPr>
          <p:nvPr/>
        </p:nvPicPr>
        <p:blipFill>
          <a:blip r:embed="rId3" cstate="print"/>
          <a:srcRect b="6458"/>
          <a:stretch>
            <a:fillRect/>
          </a:stretch>
        </p:blipFill>
        <p:spPr bwMode="auto">
          <a:xfrm>
            <a:off x="1295400" y="2362200"/>
            <a:ext cx="6172200" cy="3975100"/>
          </a:xfrm>
          <a:prstGeom prst="rect">
            <a:avLst/>
          </a:prstGeom>
          <a:noFill/>
          <a:ln w="9525">
            <a:noFill/>
            <a:miter lim="800000"/>
            <a:headEnd/>
            <a:tailEnd/>
          </a:ln>
        </p:spPr>
      </p:pic>
      <p:sp>
        <p:nvSpPr>
          <p:cNvPr id="6154" name="WordArt 20"/>
          <p:cNvSpPr>
            <a:spLocks noChangeArrowheads="1" noChangeShapeType="1" noTextEdit="1"/>
          </p:cNvSpPr>
          <p:nvPr/>
        </p:nvSpPr>
        <p:spPr bwMode="auto">
          <a:xfrm>
            <a:off x="762000" y="3886200"/>
            <a:ext cx="314325" cy="6477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Impact"/>
              </a:rPr>
              <a:t>2</a:t>
            </a:r>
          </a:p>
        </p:txBody>
      </p:sp>
      <p:sp>
        <p:nvSpPr>
          <p:cNvPr id="6155" name="Line 22"/>
          <p:cNvSpPr>
            <a:spLocks noChangeShapeType="1"/>
          </p:cNvSpPr>
          <p:nvPr/>
        </p:nvSpPr>
        <p:spPr bwMode="auto">
          <a:xfrm flipH="1" flipV="1">
            <a:off x="6629400" y="2971800"/>
            <a:ext cx="1143000" cy="685800"/>
          </a:xfrm>
          <a:prstGeom prst="line">
            <a:avLst/>
          </a:prstGeom>
          <a:noFill/>
          <a:ln w="9525">
            <a:solidFill>
              <a:srgbClr val="FF0066"/>
            </a:solidFill>
            <a:round/>
            <a:headEnd/>
            <a:tailEnd type="triangle" w="med" len="med"/>
          </a:ln>
        </p:spPr>
        <p:txBody>
          <a:bodyPr/>
          <a:lstStyle/>
          <a:p>
            <a:endParaRPr lang="en-US"/>
          </a:p>
        </p:txBody>
      </p:sp>
      <p:sp>
        <p:nvSpPr>
          <p:cNvPr id="6156" name="Text Box 23"/>
          <p:cNvSpPr txBox="1">
            <a:spLocks noChangeArrowheads="1"/>
          </p:cNvSpPr>
          <p:nvPr/>
        </p:nvSpPr>
        <p:spPr bwMode="auto">
          <a:xfrm>
            <a:off x="7620000" y="3886200"/>
            <a:ext cx="1524000" cy="1917700"/>
          </a:xfrm>
          <a:prstGeom prst="rect">
            <a:avLst/>
          </a:prstGeom>
          <a:noFill/>
          <a:ln w="9525">
            <a:noFill/>
            <a:miter lim="800000"/>
            <a:headEnd/>
            <a:tailEnd/>
          </a:ln>
        </p:spPr>
        <p:txBody>
          <a:bodyPr>
            <a:spAutoFit/>
          </a:bodyPr>
          <a:lstStyle/>
          <a:p>
            <a:r>
              <a:rPr lang="en-US">
                <a:solidFill>
                  <a:srgbClr val="FF0066"/>
                </a:solidFill>
              </a:rPr>
              <a:t>Browse</a:t>
            </a:r>
          </a:p>
          <a:p>
            <a:r>
              <a:rPr lang="en-US">
                <a:solidFill>
                  <a:srgbClr val="FF0066"/>
                </a:solidFill>
              </a:rPr>
              <a:t>for </a:t>
            </a:r>
          </a:p>
          <a:p>
            <a:r>
              <a:rPr lang="en-US">
                <a:solidFill>
                  <a:srgbClr val="FF0066"/>
                </a:solidFill>
              </a:rPr>
              <a:t>XYZ</a:t>
            </a:r>
          </a:p>
          <a:p>
            <a:r>
              <a:rPr lang="en-US">
                <a:solidFill>
                  <a:srgbClr val="FF0066"/>
                </a:solidFill>
              </a:rPr>
              <a:t>columnar</a:t>
            </a:r>
          </a:p>
          <a:p>
            <a:r>
              <a:rPr lang="en-US">
                <a:solidFill>
                  <a:srgbClr val="FF0066"/>
                </a:solidFill>
              </a:rPr>
              <a:t>datafile</a:t>
            </a:r>
          </a:p>
        </p:txBody>
      </p:sp>
      <p:sp>
        <p:nvSpPr>
          <p:cNvPr id="6157" name="Text Box 24"/>
          <p:cNvSpPr txBox="1">
            <a:spLocks noChangeArrowheads="1"/>
          </p:cNvSpPr>
          <p:nvPr/>
        </p:nvSpPr>
        <p:spPr bwMode="auto">
          <a:xfrm>
            <a:off x="4632325" y="1336675"/>
            <a:ext cx="4398963" cy="822325"/>
          </a:xfrm>
          <a:prstGeom prst="rect">
            <a:avLst/>
          </a:prstGeom>
          <a:noFill/>
          <a:ln w="9525">
            <a:noFill/>
            <a:miter lim="800000"/>
            <a:headEnd/>
            <a:tailEnd/>
          </a:ln>
        </p:spPr>
        <p:txBody>
          <a:bodyPr wrap="none">
            <a:spAutoFit/>
          </a:bodyPr>
          <a:lstStyle/>
          <a:p>
            <a:r>
              <a:rPr lang="en-US"/>
              <a:t>For other systems select Unknown</a:t>
            </a:r>
          </a:p>
          <a:p>
            <a:r>
              <a:rPr lang="en-US"/>
              <a:t>and give it a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3"/>
          <p:cNvSpPr>
            <a:spLocks noGrp="1"/>
          </p:cNvSpPr>
          <p:nvPr>
            <p:ph type="ftr" sz="quarter" idx="11"/>
          </p:nvPr>
        </p:nvSpPr>
        <p:spPr>
          <a:noFill/>
        </p:spPr>
        <p:txBody>
          <a:bodyPr/>
          <a:lstStyle/>
          <a:p>
            <a:r>
              <a:rPr lang="en-US" smtClean="0"/>
              <a:t>EMIGMA FDEM Tutorial</a:t>
            </a:r>
          </a:p>
        </p:txBody>
      </p:sp>
      <p:sp>
        <p:nvSpPr>
          <p:cNvPr id="7171" name="Slide Number Placeholder 4"/>
          <p:cNvSpPr>
            <a:spLocks noGrp="1"/>
          </p:cNvSpPr>
          <p:nvPr>
            <p:ph type="sldNum" sz="quarter" idx="12"/>
          </p:nvPr>
        </p:nvSpPr>
        <p:spPr>
          <a:noFill/>
        </p:spPr>
        <p:txBody>
          <a:bodyPr/>
          <a:lstStyle/>
          <a:p>
            <a:fld id="{2B9830E0-DB5A-4F64-9674-34FEF2DBA3D7}" type="slidenum">
              <a:rPr lang="en-US" smtClean="0"/>
              <a:pPr/>
              <a:t>12</a:t>
            </a:fld>
            <a:endParaRPr lang="en-US" smtClean="0"/>
          </a:p>
        </p:txBody>
      </p:sp>
      <p:sp>
        <p:nvSpPr>
          <p:cNvPr id="7172" name="Rectangle 2"/>
          <p:cNvSpPr>
            <a:spLocks noGrp="1" noChangeArrowheads="1"/>
          </p:cNvSpPr>
          <p:nvPr>
            <p:ph type="title"/>
          </p:nvPr>
        </p:nvSpPr>
        <p:spPr>
          <a:xfrm>
            <a:off x="304800" y="228600"/>
            <a:ext cx="6400800" cy="762000"/>
          </a:xfrm>
        </p:spPr>
        <p:txBody>
          <a:bodyPr/>
          <a:lstStyle/>
          <a:p>
            <a:pPr algn="l" eaLnBrk="1" hangingPunct="1"/>
            <a:r>
              <a:rPr lang="en-US" smtClean="0"/>
              <a:t>Importing Data -  3</a:t>
            </a:r>
          </a:p>
        </p:txBody>
      </p:sp>
      <p:pic>
        <p:nvPicPr>
          <p:cNvPr id="7173" name="Picture 11"/>
          <p:cNvPicPr>
            <a:picLocks noChangeAspect="1" noChangeArrowheads="1"/>
          </p:cNvPicPr>
          <p:nvPr/>
        </p:nvPicPr>
        <p:blipFill>
          <a:blip r:embed="rId2" cstate="print"/>
          <a:srcRect/>
          <a:stretch>
            <a:fillRect/>
          </a:stretch>
        </p:blipFill>
        <p:spPr bwMode="auto">
          <a:xfrm>
            <a:off x="762000" y="990600"/>
            <a:ext cx="5895975" cy="3314700"/>
          </a:xfrm>
          <a:prstGeom prst="rect">
            <a:avLst/>
          </a:prstGeom>
          <a:noFill/>
          <a:ln w="9525">
            <a:noFill/>
            <a:miter lim="800000"/>
            <a:headEnd/>
            <a:tailEnd/>
          </a:ln>
        </p:spPr>
      </p:pic>
      <p:sp>
        <p:nvSpPr>
          <p:cNvPr id="7174" name="Text Box 12"/>
          <p:cNvSpPr txBox="1">
            <a:spLocks noChangeArrowheads="1"/>
          </p:cNvSpPr>
          <p:nvPr/>
        </p:nvSpPr>
        <p:spPr bwMode="auto">
          <a:xfrm>
            <a:off x="517525" y="4613275"/>
            <a:ext cx="7396163" cy="1187450"/>
          </a:xfrm>
          <a:prstGeom prst="rect">
            <a:avLst/>
          </a:prstGeom>
          <a:noFill/>
          <a:ln w="9525">
            <a:noFill/>
            <a:miter lim="800000"/>
            <a:headEnd/>
            <a:tailEnd/>
          </a:ln>
        </p:spPr>
        <p:txBody>
          <a:bodyPr wrap="none">
            <a:spAutoFit/>
          </a:bodyPr>
          <a:lstStyle/>
          <a:p>
            <a:r>
              <a:rPr lang="en-US"/>
              <a:t>If your file does not contain a Header line with our specific</a:t>
            </a:r>
          </a:p>
          <a:p>
            <a:r>
              <a:rPr lang="en-US"/>
              <a:t>annotation then use ‘Set Header line’ to set the header.</a:t>
            </a:r>
          </a:p>
          <a:p>
            <a:r>
              <a:rPr lang="en-US"/>
              <a:t>Use the provided example file for assistance.</a:t>
            </a:r>
          </a:p>
        </p:txBody>
      </p:sp>
      <p:sp>
        <p:nvSpPr>
          <p:cNvPr id="7175" name="Rectangle 14"/>
          <p:cNvSpPr>
            <a:spLocks noChangeArrowheads="1"/>
          </p:cNvSpPr>
          <p:nvPr/>
        </p:nvSpPr>
        <p:spPr bwMode="auto">
          <a:xfrm>
            <a:off x="5257800" y="1905000"/>
            <a:ext cx="1219200" cy="304800"/>
          </a:xfrm>
          <a:prstGeom prst="rect">
            <a:avLst/>
          </a:prstGeom>
          <a:noFill/>
          <a:ln w="28575">
            <a:solidFill>
              <a:srgbClr val="FF0066"/>
            </a:solidFill>
            <a:miter lim="800000"/>
            <a:headEnd/>
            <a:tailEnd/>
          </a:ln>
        </p:spPr>
        <p:txBody>
          <a:bodyPr wrap="none" anchor="ctr"/>
          <a:lstStyle/>
          <a:p>
            <a:endParaRPr lang="en-C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3"/>
          <p:cNvSpPr>
            <a:spLocks noGrp="1"/>
          </p:cNvSpPr>
          <p:nvPr>
            <p:ph type="ftr" sz="quarter" idx="11"/>
          </p:nvPr>
        </p:nvSpPr>
        <p:spPr>
          <a:noFill/>
        </p:spPr>
        <p:txBody>
          <a:bodyPr/>
          <a:lstStyle/>
          <a:p>
            <a:r>
              <a:rPr lang="en-US" smtClean="0"/>
              <a:t>EMIGMA FDEM Tutorial</a:t>
            </a:r>
          </a:p>
        </p:txBody>
      </p:sp>
      <p:sp>
        <p:nvSpPr>
          <p:cNvPr id="8195" name="Slide Number Placeholder 4"/>
          <p:cNvSpPr>
            <a:spLocks noGrp="1"/>
          </p:cNvSpPr>
          <p:nvPr>
            <p:ph type="sldNum" sz="quarter" idx="12"/>
          </p:nvPr>
        </p:nvSpPr>
        <p:spPr>
          <a:noFill/>
        </p:spPr>
        <p:txBody>
          <a:bodyPr/>
          <a:lstStyle/>
          <a:p>
            <a:fld id="{FB353E8A-23C1-4574-8F36-BA2C3E2A2C9A}" type="slidenum">
              <a:rPr lang="en-US" smtClean="0"/>
              <a:pPr/>
              <a:t>13</a:t>
            </a:fld>
            <a:endParaRPr lang="en-US" smtClean="0"/>
          </a:p>
        </p:txBody>
      </p:sp>
      <p:sp>
        <p:nvSpPr>
          <p:cNvPr id="8196" name="Rectangle 2"/>
          <p:cNvSpPr>
            <a:spLocks noGrp="1" noChangeArrowheads="1"/>
          </p:cNvSpPr>
          <p:nvPr>
            <p:ph type="title"/>
          </p:nvPr>
        </p:nvSpPr>
        <p:spPr>
          <a:xfrm>
            <a:off x="304800" y="228600"/>
            <a:ext cx="6400800" cy="762000"/>
          </a:xfrm>
        </p:spPr>
        <p:txBody>
          <a:bodyPr/>
          <a:lstStyle/>
          <a:p>
            <a:pPr algn="l" eaLnBrk="1" hangingPunct="1"/>
            <a:r>
              <a:rPr lang="en-US" smtClean="0"/>
              <a:t>Importing Data -  3b</a:t>
            </a:r>
          </a:p>
        </p:txBody>
      </p:sp>
      <p:pic>
        <p:nvPicPr>
          <p:cNvPr id="8197" name="Picture 3"/>
          <p:cNvPicPr>
            <a:picLocks noChangeAspect="1" noChangeArrowheads="1"/>
          </p:cNvPicPr>
          <p:nvPr/>
        </p:nvPicPr>
        <p:blipFill>
          <a:blip r:embed="rId2" cstate="print"/>
          <a:srcRect/>
          <a:stretch>
            <a:fillRect/>
          </a:stretch>
        </p:blipFill>
        <p:spPr bwMode="auto">
          <a:xfrm>
            <a:off x="762000" y="990600"/>
            <a:ext cx="5895975" cy="3314700"/>
          </a:xfrm>
          <a:prstGeom prst="rect">
            <a:avLst/>
          </a:prstGeom>
          <a:noFill/>
          <a:ln w="9525">
            <a:noFill/>
            <a:miter lim="800000"/>
            <a:headEnd/>
            <a:tailEnd/>
          </a:ln>
        </p:spPr>
      </p:pic>
      <p:sp>
        <p:nvSpPr>
          <p:cNvPr id="8198" name="Text Box 4"/>
          <p:cNvSpPr txBox="1">
            <a:spLocks noChangeArrowheads="1"/>
          </p:cNvSpPr>
          <p:nvPr/>
        </p:nvSpPr>
        <p:spPr bwMode="auto">
          <a:xfrm>
            <a:off x="304800" y="4419600"/>
            <a:ext cx="8397875" cy="2289175"/>
          </a:xfrm>
          <a:prstGeom prst="rect">
            <a:avLst/>
          </a:prstGeom>
          <a:noFill/>
          <a:ln w="9525">
            <a:noFill/>
            <a:miter lim="800000"/>
            <a:headEnd/>
            <a:tailEnd/>
          </a:ln>
        </p:spPr>
        <p:txBody>
          <a:bodyPr>
            <a:spAutoFit/>
          </a:bodyPr>
          <a:lstStyle/>
          <a:p>
            <a:r>
              <a:rPr lang="en-US" sz="1800"/>
              <a:t>Note 1: Dipole orientations may be X,Y, or Z. These are in reference to the ‘Horizontal” </a:t>
            </a:r>
          </a:p>
          <a:p>
            <a:r>
              <a:rPr lang="en-US" sz="1800"/>
              <a:t>co-ordinate system (Manual). For example, Z-Z is horizontal co-planar and Y-Y or X-X or vertical coplanar. Y is perpendicular to line and X is tangential to the line.</a:t>
            </a:r>
          </a:p>
          <a:p>
            <a:endParaRPr lang="en-US" sz="1800"/>
          </a:p>
          <a:p>
            <a:r>
              <a:rPr lang="en-US" sz="1800"/>
              <a:t>Note 2: Separations may be dX, dY or dZ. dX is along line while dY is across line.</a:t>
            </a:r>
          </a:p>
          <a:p>
            <a:r>
              <a:rPr lang="en-US" sz="1800"/>
              <a:t>For example, a dipole configuration with X-X and a separation of (0,dy,0) is vertical co-planar ‘broadside’.</a:t>
            </a:r>
          </a:p>
          <a:p>
            <a:endParaRPr lang="en-US" sz="1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3"/>
          <p:cNvSpPr>
            <a:spLocks noGrp="1"/>
          </p:cNvSpPr>
          <p:nvPr>
            <p:ph type="ftr" sz="quarter" idx="11"/>
          </p:nvPr>
        </p:nvSpPr>
        <p:spPr>
          <a:noFill/>
        </p:spPr>
        <p:txBody>
          <a:bodyPr/>
          <a:lstStyle/>
          <a:p>
            <a:r>
              <a:rPr lang="en-US" smtClean="0"/>
              <a:t>EMIGMA FDEM Tutorial</a:t>
            </a:r>
          </a:p>
        </p:txBody>
      </p:sp>
      <p:sp>
        <p:nvSpPr>
          <p:cNvPr id="9219" name="Slide Number Placeholder 4"/>
          <p:cNvSpPr>
            <a:spLocks noGrp="1"/>
          </p:cNvSpPr>
          <p:nvPr>
            <p:ph type="sldNum" sz="quarter" idx="12"/>
          </p:nvPr>
        </p:nvSpPr>
        <p:spPr>
          <a:noFill/>
        </p:spPr>
        <p:txBody>
          <a:bodyPr/>
          <a:lstStyle/>
          <a:p>
            <a:fld id="{464F40EE-2D1B-47F4-B3D7-0AE417322AAC}" type="slidenum">
              <a:rPr lang="en-US" smtClean="0"/>
              <a:pPr/>
              <a:t>14</a:t>
            </a:fld>
            <a:endParaRPr lang="en-US" smtClean="0"/>
          </a:p>
        </p:txBody>
      </p:sp>
      <p:sp>
        <p:nvSpPr>
          <p:cNvPr id="9220" name="Rectangle 2"/>
          <p:cNvSpPr>
            <a:spLocks noGrp="1" noChangeArrowheads="1"/>
          </p:cNvSpPr>
          <p:nvPr>
            <p:ph type="title"/>
          </p:nvPr>
        </p:nvSpPr>
        <p:spPr>
          <a:xfrm>
            <a:off x="228600" y="0"/>
            <a:ext cx="6400800" cy="762000"/>
          </a:xfrm>
        </p:spPr>
        <p:txBody>
          <a:bodyPr/>
          <a:lstStyle/>
          <a:p>
            <a:pPr algn="l" eaLnBrk="1" hangingPunct="1"/>
            <a:r>
              <a:rPr lang="en-US" smtClean="0"/>
              <a:t>Importing Data -  4</a:t>
            </a:r>
          </a:p>
        </p:txBody>
      </p:sp>
      <p:pic>
        <p:nvPicPr>
          <p:cNvPr id="9221" name="Picture 7"/>
          <p:cNvPicPr>
            <a:picLocks noChangeAspect="1" noChangeArrowheads="1"/>
          </p:cNvPicPr>
          <p:nvPr/>
        </p:nvPicPr>
        <p:blipFill>
          <a:blip r:embed="rId2" cstate="print"/>
          <a:srcRect/>
          <a:stretch>
            <a:fillRect/>
          </a:stretch>
        </p:blipFill>
        <p:spPr bwMode="auto">
          <a:xfrm>
            <a:off x="228600" y="762000"/>
            <a:ext cx="5791200" cy="5326063"/>
          </a:xfrm>
          <a:prstGeom prst="rect">
            <a:avLst/>
          </a:prstGeom>
          <a:noFill/>
          <a:ln w="9525">
            <a:noFill/>
            <a:miter lim="800000"/>
            <a:headEnd/>
            <a:tailEnd/>
          </a:ln>
        </p:spPr>
      </p:pic>
      <p:sp>
        <p:nvSpPr>
          <p:cNvPr id="9222" name="Text Box 8"/>
          <p:cNvSpPr txBox="1">
            <a:spLocks noChangeArrowheads="1"/>
          </p:cNvSpPr>
          <p:nvPr/>
        </p:nvSpPr>
        <p:spPr bwMode="auto">
          <a:xfrm>
            <a:off x="5992813" y="685800"/>
            <a:ext cx="2998787" cy="5310188"/>
          </a:xfrm>
          <a:prstGeom prst="rect">
            <a:avLst/>
          </a:prstGeom>
          <a:noFill/>
          <a:ln w="9525">
            <a:noFill/>
            <a:miter lim="800000"/>
            <a:headEnd/>
            <a:tailEnd/>
          </a:ln>
        </p:spPr>
        <p:txBody>
          <a:bodyPr>
            <a:spAutoFit/>
          </a:bodyPr>
          <a:lstStyle/>
          <a:p>
            <a:r>
              <a:rPr lang="en-US" sz="1800" b="1">
                <a:solidFill>
                  <a:schemeClr val="accent2"/>
                </a:solidFill>
              </a:rPr>
              <a:t>Check that the import</a:t>
            </a:r>
          </a:p>
          <a:p>
            <a:r>
              <a:rPr lang="en-US" sz="1800" b="1">
                <a:solidFill>
                  <a:schemeClr val="accent2"/>
                </a:solidFill>
              </a:rPr>
              <a:t>has recognized the columns correctly. </a:t>
            </a:r>
          </a:p>
          <a:p>
            <a:endParaRPr lang="en-US" sz="1800" b="1">
              <a:solidFill>
                <a:schemeClr val="accent2"/>
              </a:solidFill>
            </a:endParaRPr>
          </a:p>
          <a:p>
            <a:r>
              <a:rPr lang="en-US" sz="1800" b="1">
                <a:solidFill>
                  <a:schemeClr val="accent2"/>
                </a:solidFill>
              </a:rPr>
              <a:t>Set the height of the</a:t>
            </a:r>
          </a:p>
          <a:p>
            <a:r>
              <a:rPr lang="en-US" sz="1800" b="1">
                <a:solidFill>
                  <a:schemeClr val="accent2"/>
                </a:solidFill>
              </a:rPr>
              <a:t>instrument.</a:t>
            </a:r>
          </a:p>
          <a:p>
            <a:endParaRPr lang="en-US" sz="1800" b="1">
              <a:solidFill>
                <a:schemeClr val="accent2"/>
              </a:solidFill>
            </a:endParaRPr>
          </a:p>
          <a:p>
            <a:r>
              <a:rPr lang="en-US" sz="1800" b="1">
                <a:solidFill>
                  <a:schemeClr val="accent2"/>
                </a:solidFill>
              </a:rPr>
              <a:t>Check the data units.</a:t>
            </a:r>
          </a:p>
          <a:p>
            <a:endParaRPr lang="en-US" sz="1800" b="1">
              <a:solidFill>
                <a:schemeClr val="accent2"/>
              </a:solidFill>
            </a:endParaRPr>
          </a:p>
          <a:p>
            <a:r>
              <a:rPr lang="en-US" sz="1800" b="1">
                <a:solidFill>
                  <a:schemeClr val="accent2"/>
                </a:solidFill>
              </a:rPr>
              <a:t>Note:</a:t>
            </a:r>
          </a:p>
          <a:p>
            <a:r>
              <a:rPr lang="en-US" sz="1800" b="1">
                <a:solidFill>
                  <a:schemeClr val="accent2"/>
                </a:solidFill>
              </a:rPr>
              <a:t> mS/m is not an actual data unit. The data has been converted by the instrument manufacturer through an approximation to this unit. EMIGMA converts it back to the original data units. You may later display in these approximate units.</a:t>
            </a:r>
          </a:p>
        </p:txBody>
      </p:sp>
      <p:sp>
        <p:nvSpPr>
          <p:cNvPr id="9223" name="Line 9"/>
          <p:cNvSpPr>
            <a:spLocks noChangeShapeType="1"/>
          </p:cNvSpPr>
          <p:nvPr/>
        </p:nvSpPr>
        <p:spPr bwMode="auto">
          <a:xfrm flipH="1">
            <a:off x="3200400" y="914400"/>
            <a:ext cx="2895600" cy="1676400"/>
          </a:xfrm>
          <a:prstGeom prst="line">
            <a:avLst/>
          </a:prstGeom>
          <a:noFill/>
          <a:ln w="28575">
            <a:solidFill>
              <a:srgbClr val="FFFF00"/>
            </a:solidFill>
            <a:round/>
            <a:headEnd/>
            <a:tailEnd type="triangle" w="med" len="med"/>
          </a:ln>
        </p:spPr>
        <p:txBody>
          <a:bodyPr/>
          <a:lstStyle/>
          <a:p>
            <a:endParaRPr lang="en-US"/>
          </a:p>
        </p:txBody>
      </p:sp>
      <p:sp>
        <p:nvSpPr>
          <p:cNvPr id="9224" name="Line 10"/>
          <p:cNvSpPr>
            <a:spLocks noChangeShapeType="1"/>
          </p:cNvSpPr>
          <p:nvPr/>
        </p:nvSpPr>
        <p:spPr bwMode="auto">
          <a:xfrm flipH="1">
            <a:off x="990600" y="2286000"/>
            <a:ext cx="4953000" cy="1219200"/>
          </a:xfrm>
          <a:prstGeom prst="line">
            <a:avLst/>
          </a:prstGeom>
          <a:noFill/>
          <a:ln w="28575">
            <a:solidFill>
              <a:srgbClr val="FFFF00"/>
            </a:solidFill>
            <a:round/>
            <a:headEnd/>
            <a:tailEnd type="triangle" w="med" len="med"/>
          </a:ln>
        </p:spPr>
        <p:txBody>
          <a:bodyPr/>
          <a:lstStyle/>
          <a:p>
            <a:endParaRPr lang="en-US"/>
          </a:p>
        </p:txBody>
      </p:sp>
      <p:sp>
        <p:nvSpPr>
          <p:cNvPr id="9225" name="Line 11"/>
          <p:cNvSpPr>
            <a:spLocks noChangeShapeType="1"/>
          </p:cNvSpPr>
          <p:nvPr/>
        </p:nvSpPr>
        <p:spPr bwMode="auto">
          <a:xfrm flipH="1">
            <a:off x="5105400" y="4419600"/>
            <a:ext cx="914400" cy="762000"/>
          </a:xfrm>
          <a:prstGeom prst="line">
            <a:avLst/>
          </a:prstGeom>
          <a:noFill/>
          <a:ln w="28575">
            <a:solidFill>
              <a:srgbClr val="FFFF00"/>
            </a:solidFill>
            <a:round/>
            <a:headEnd/>
            <a:tailEnd type="triangle" w="med" len="med"/>
          </a:ln>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3"/>
          <p:cNvSpPr>
            <a:spLocks noGrp="1"/>
          </p:cNvSpPr>
          <p:nvPr>
            <p:ph type="ftr" sz="quarter" idx="11"/>
          </p:nvPr>
        </p:nvSpPr>
        <p:spPr>
          <a:noFill/>
        </p:spPr>
        <p:txBody>
          <a:bodyPr/>
          <a:lstStyle/>
          <a:p>
            <a:r>
              <a:rPr lang="en-US" smtClean="0"/>
              <a:t>EMIGMA FDEM Tutorial</a:t>
            </a:r>
          </a:p>
        </p:txBody>
      </p:sp>
      <p:sp>
        <p:nvSpPr>
          <p:cNvPr id="10243" name="Slide Number Placeholder 4"/>
          <p:cNvSpPr>
            <a:spLocks noGrp="1"/>
          </p:cNvSpPr>
          <p:nvPr>
            <p:ph type="sldNum" sz="quarter" idx="12"/>
          </p:nvPr>
        </p:nvSpPr>
        <p:spPr>
          <a:noFill/>
        </p:spPr>
        <p:txBody>
          <a:bodyPr/>
          <a:lstStyle/>
          <a:p>
            <a:fld id="{79B799C3-4183-47E2-9584-A3E919FBDEB0}" type="slidenum">
              <a:rPr lang="en-US" smtClean="0"/>
              <a:pPr/>
              <a:t>15</a:t>
            </a:fld>
            <a:endParaRPr lang="en-US" smtClean="0"/>
          </a:p>
        </p:txBody>
      </p:sp>
      <p:pic>
        <p:nvPicPr>
          <p:cNvPr id="10244" name="Picture 16" descr="E:\users\conrad\WebTutorials\shiftvalues.JPG"/>
          <p:cNvPicPr>
            <a:picLocks noChangeAspect="1" noChangeArrowheads="1"/>
          </p:cNvPicPr>
          <p:nvPr/>
        </p:nvPicPr>
        <p:blipFill>
          <a:blip r:embed="rId2" cstate="print"/>
          <a:srcRect/>
          <a:stretch>
            <a:fillRect/>
          </a:stretch>
        </p:blipFill>
        <p:spPr bwMode="auto">
          <a:xfrm>
            <a:off x="228600" y="762000"/>
            <a:ext cx="5562600" cy="4756150"/>
          </a:xfrm>
          <a:prstGeom prst="rect">
            <a:avLst/>
          </a:prstGeom>
          <a:noFill/>
          <a:ln w="9525">
            <a:noFill/>
            <a:miter lim="800000"/>
            <a:headEnd/>
            <a:tailEnd/>
          </a:ln>
        </p:spPr>
      </p:pic>
      <p:sp>
        <p:nvSpPr>
          <p:cNvPr id="10245" name="Rectangle 2"/>
          <p:cNvSpPr>
            <a:spLocks noGrp="1" noChangeArrowheads="1"/>
          </p:cNvSpPr>
          <p:nvPr>
            <p:ph type="title"/>
          </p:nvPr>
        </p:nvSpPr>
        <p:spPr>
          <a:xfrm>
            <a:off x="228600" y="0"/>
            <a:ext cx="6400800" cy="762000"/>
          </a:xfrm>
        </p:spPr>
        <p:txBody>
          <a:bodyPr/>
          <a:lstStyle/>
          <a:p>
            <a:pPr algn="l" eaLnBrk="1" hangingPunct="1"/>
            <a:r>
              <a:rPr lang="en-US" smtClean="0"/>
              <a:t>Importing Data -  5</a:t>
            </a:r>
          </a:p>
        </p:txBody>
      </p:sp>
      <p:sp>
        <p:nvSpPr>
          <p:cNvPr id="10246" name="Text Box 4"/>
          <p:cNvSpPr txBox="1">
            <a:spLocks noChangeArrowheads="1"/>
          </p:cNvSpPr>
          <p:nvPr/>
        </p:nvSpPr>
        <p:spPr bwMode="auto">
          <a:xfrm>
            <a:off x="5867400" y="609600"/>
            <a:ext cx="2998788" cy="2838450"/>
          </a:xfrm>
          <a:prstGeom prst="rect">
            <a:avLst/>
          </a:prstGeom>
          <a:noFill/>
          <a:ln w="9525">
            <a:noFill/>
            <a:miter lim="800000"/>
            <a:headEnd/>
            <a:tailEnd/>
          </a:ln>
        </p:spPr>
        <p:txBody>
          <a:bodyPr>
            <a:spAutoFit/>
          </a:bodyPr>
          <a:lstStyle/>
          <a:p>
            <a:r>
              <a:rPr lang="en-US" sz="1800" b="1">
                <a:solidFill>
                  <a:schemeClr val="accent2"/>
                </a:solidFill>
              </a:rPr>
              <a:t>You may choose not to import all profiles or decimate the data.</a:t>
            </a:r>
          </a:p>
          <a:p>
            <a:endParaRPr lang="en-US" sz="1800" b="1">
              <a:solidFill>
                <a:schemeClr val="accent2"/>
              </a:solidFill>
            </a:endParaRPr>
          </a:p>
          <a:p>
            <a:r>
              <a:rPr lang="en-US" sz="1800" b="1">
                <a:solidFill>
                  <a:schemeClr val="accent2"/>
                </a:solidFill>
              </a:rPr>
              <a:t>In addition, if you require</a:t>
            </a:r>
          </a:p>
          <a:p>
            <a:r>
              <a:rPr lang="en-US" sz="1800" b="1">
                <a:solidFill>
                  <a:schemeClr val="accent2"/>
                </a:solidFill>
              </a:rPr>
              <a:t>sub-metre accuracy in your data positioning you may</a:t>
            </a:r>
          </a:p>
          <a:p>
            <a:r>
              <a:rPr lang="en-US" sz="1800" b="1">
                <a:solidFill>
                  <a:schemeClr val="accent2"/>
                </a:solidFill>
              </a:rPr>
              <a:t>wish to strip off the leading numbers of the UTM positions</a:t>
            </a:r>
          </a:p>
        </p:txBody>
      </p:sp>
      <p:sp>
        <p:nvSpPr>
          <p:cNvPr id="10247" name="Line 9"/>
          <p:cNvSpPr>
            <a:spLocks noChangeShapeType="1"/>
          </p:cNvSpPr>
          <p:nvPr/>
        </p:nvSpPr>
        <p:spPr bwMode="auto">
          <a:xfrm flipH="1">
            <a:off x="1447800" y="1066800"/>
            <a:ext cx="4267200" cy="1524000"/>
          </a:xfrm>
          <a:prstGeom prst="line">
            <a:avLst/>
          </a:prstGeom>
          <a:noFill/>
          <a:ln w="9525">
            <a:solidFill>
              <a:schemeClr val="tx1"/>
            </a:solidFill>
            <a:round/>
            <a:headEnd/>
            <a:tailEnd type="triangle" w="med" len="med"/>
          </a:ln>
        </p:spPr>
        <p:txBody>
          <a:bodyPr/>
          <a:lstStyle/>
          <a:p>
            <a:endParaRPr lang="en-US"/>
          </a:p>
        </p:txBody>
      </p:sp>
      <p:sp>
        <p:nvSpPr>
          <p:cNvPr id="10248" name="Line 10"/>
          <p:cNvSpPr>
            <a:spLocks noChangeShapeType="1"/>
          </p:cNvSpPr>
          <p:nvPr/>
        </p:nvSpPr>
        <p:spPr bwMode="auto">
          <a:xfrm flipH="1">
            <a:off x="4648200" y="1524000"/>
            <a:ext cx="1676400" cy="1600200"/>
          </a:xfrm>
          <a:prstGeom prst="line">
            <a:avLst/>
          </a:prstGeom>
          <a:noFill/>
          <a:ln w="9525">
            <a:solidFill>
              <a:schemeClr val="tx1"/>
            </a:solidFill>
            <a:round/>
            <a:headEnd/>
            <a:tailEnd type="triangle" w="med" len="med"/>
          </a:ln>
        </p:spPr>
        <p:txBody>
          <a:bodyPr/>
          <a:lstStyle/>
          <a:p>
            <a:endParaRPr lang="en-US"/>
          </a:p>
        </p:txBody>
      </p:sp>
      <p:sp>
        <p:nvSpPr>
          <p:cNvPr id="10249" name="Line 11"/>
          <p:cNvSpPr>
            <a:spLocks noChangeShapeType="1"/>
          </p:cNvSpPr>
          <p:nvPr/>
        </p:nvSpPr>
        <p:spPr bwMode="auto">
          <a:xfrm flipH="1">
            <a:off x="5181600" y="2667000"/>
            <a:ext cx="762000" cy="16764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11"/>
          </p:nvPr>
        </p:nvSpPr>
        <p:spPr>
          <a:noFill/>
        </p:spPr>
        <p:txBody>
          <a:bodyPr/>
          <a:lstStyle/>
          <a:p>
            <a:r>
              <a:rPr lang="en-US" smtClean="0"/>
              <a:t>EMIGMA FDEM Tutorial</a:t>
            </a:r>
          </a:p>
        </p:txBody>
      </p:sp>
      <p:sp>
        <p:nvSpPr>
          <p:cNvPr id="11267" name="Slide Number Placeholder 4"/>
          <p:cNvSpPr>
            <a:spLocks noGrp="1"/>
          </p:cNvSpPr>
          <p:nvPr>
            <p:ph type="sldNum" sz="quarter" idx="12"/>
          </p:nvPr>
        </p:nvSpPr>
        <p:spPr>
          <a:noFill/>
        </p:spPr>
        <p:txBody>
          <a:bodyPr/>
          <a:lstStyle/>
          <a:p>
            <a:fld id="{2426668B-B5F7-4995-94A4-9BA2B74519FB}" type="slidenum">
              <a:rPr lang="en-US" smtClean="0"/>
              <a:pPr/>
              <a:t>16</a:t>
            </a:fld>
            <a:endParaRPr lang="en-US" smtClean="0"/>
          </a:p>
        </p:txBody>
      </p:sp>
      <p:sp>
        <p:nvSpPr>
          <p:cNvPr id="11268" name="Rectangle 2"/>
          <p:cNvSpPr>
            <a:spLocks noGrp="1" noChangeArrowheads="1"/>
          </p:cNvSpPr>
          <p:nvPr>
            <p:ph type="title"/>
          </p:nvPr>
        </p:nvSpPr>
        <p:spPr>
          <a:xfrm>
            <a:off x="228600" y="0"/>
            <a:ext cx="6400800" cy="762000"/>
          </a:xfrm>
        </p:spPr>
        <p:txBody>
          <a:bodyPr/>
          <a:lstStyle/>
          <a:p>
            <a:pPr algn="l" eaLnBrk="1" hangingPunct="1"/>
            <a:r>
              <a:rPr lang="en-US" smtClean="0"/>
              <a:t>Importing Data -  6</a:t>
            </a:r>
          </a:p>
        </p:txBody>
      </p:sp>
      <p:sp>
        <p:nvSpPr>
          <p:cNvPr id="11269" name="Text Box 3"/>
          <p:cNvSpPr txBox="1">
            <a:spLocks noChangeArrowheads="1"/>
          </p:cNvSpPr>
          <p:nvPr/>
        </p:nvSpPr>
        <p:spPr bwMode="auto">
          <a:xfrm>
            <a:off x="5867400" y="609600"/>
            <a:ext cx="2998788" cy="4211638"/>
          </a:xfrm>
          <a:prstGeom prst="rect">
            <a:avLst/>
          </a:prstGeom>
          <a:noFill/>
          <a:ln w="9525">
            <a:noFill/>
            <a:miter lim="800000"/>
            <a:headEnd/>
            <a:tailEnd/>
          </a:ln>
        </p:spPr>
        <p:txBody>
          <a:bodyPr>
            <a:spAutoFit/>
          </a:bodyPr>
          <a:lstStyle/>
          <a:p>
            <a:r>
              <a:rPr lang="en-US" sz="1800" b="1">
                <a:solidFill>
                  <a:schemeClr val="accent2"/>
                </a:solidFill>
              </a:rPr>
              <a:t>If using an EM31-R, then</a:t>
            </a:r>
          </a:p>
          <a:p>
            <a:r>
              <a:rPr lang="en-US" sz="1800" b="1">
                <a:solidFill>
                  <a:schemeClr val="accent2"/>
                </a:solidFill>
              </a:rPr>
              <a:t>your data is probably positioned at a common Tx reference point. This is because the data is collected from a common Tx antennae </a:t>
            </a:r>
          </a:p>
          <a:p>
            <a:endParaRPr lang="en-US" sz="1800" b="1">
              <a:solidFill>
                <a:schemeClr val="accent2"/>
              </a:solidFill>
            </a:endParaRPr>
          </a:p>
          <a:p>
            <a:r>
              <a:rPr lang="en-US" sz="1800" b="1">
                <a:solidFill>
                  <a:schemeClr val="accent2"/>
                </a:solidFill>
              </a:rPr>
              <a:t>Note: The centre point of the 3 Rx-Tx data are not the same.</a:t>
            </a:r>
          </a:p>
          <a:p>
            <a:endParaRPr lang="en-US" sz="1800" b="1">
              <a:solidFill>
                <a:schemeClr val="accent2"/>
              </a:solidFill>
            </a:endParaRPr>
          </a:p>
          <a:p>
            <a:endParaRPr lang="en-US" sz="1800" b="1">
              <a:solidFill>
                <a:schemeClr val="accent2"/>
              </a:solidFill>
            </a:endParaRPr>
          </a:p>
          <a:p>
            <a:r>
              <a:rPr lang="en-US" sz="1800" b="1">
                <a:solidFill>
                  <a:schemeClr val="accent2"/>
                </a:solidFill>
              </a:rPr>
              <a:t>Run Import:</a:t>
            </a:r>
          </a:p>
          <a:p>
            <a:endParaRPr lang="en-US" sz="1800" b="1">
              <a:solidFill>
                <a:schemeClr val="accent2"/>
              </a:solidFill>
            </a:endParaRPr>
          </a:p>
        </p:txBody>
      </p:sp>
      <p:pic>
        <p:nvPicPr>
          <p:cNvPr id="11270" name="Picture 8"/>
          <p:cNvPicPr>
            <a:picLocks noChangeAspect="1" noChangeArrowheads="1"/>
          </p:cNvPicPr>
          <p:nvPr/>
        </p:nvPicPr>
        <p:blipFill>
          <a:blip r:embed="rId2" cstate="print"/>
          <a:srcRect/>
          <a:stretch>
            <a:fillRect/>
          </a:stretch>
        </p:blipFill>
        <p:spPr bwMode="auto">
          <a:xfrm>
            <a:off x="304800" y="838200"/>
            <a:ext cx="5029200" cy="4759325"/>
          </a:xfrm>
          <a:prstGeom prst="rect">
            <a:avLst/>
          </a:prstGeom>
          <a:noFill/>
          <a:ln w="9525">
            <a:noFill/>
            <a:miter lim="800000"/>
            <a:headEnd/>
            <a:tailEnd/>
          </a:ln>
        </p:spPr>
      </p:pic>
      <p:sp>
        <p:nvSpPr>
          <p:cNvPr id="11271" name="Line 9"/>
          <p:cNvSpPr>
            <a:spLocks noChangeShapeType="1"/>
          </p:cNvSpPr>
          <p:nvPr/>
        </p:nvSpPr>
        <p:spPr bwMode="auto">
          <a:xfrm flipH="1">
            <a:off x="3505200" y="990600"/>
            <a:ext cx="2438400" cy="1066800"/>
          </a:xfrm>
          <a:prstGeom prst="line">
            <a:avLst/>
          </a:prstGeom>
          <a:noFill/>
          <a:ln w="9525">
            <a:solidFill>
              <a:schemeClr val="tx1"/>
            </a:solidFill>
            <a:round/>
            <a:headEnd/>
            <a:tailEnd type="triangle" w="med" len="med"/>
          </a:ln>
        </p:spPr>
        <p:txBody>
          <a:bodyPr/>
          <a:lstStyle/>
          <a:p>
            <a:endParaRPr lang="en-US"/>
          </a:p>
        </p:txBody>
      </p:sp>
      <p:sp>
        <p:nvSpPr>
          <p:cNvPr id="11272" name="Line 10"/>
          <p:cNvSpPr>
            <a:spLocks noChangeShapeType="1"/>
          </p:cNvSpPr>
          <p:nvPr/>
        </p:nvSpPr>
        <p:spPr bwMode="auto">
          <a:xfrm flipH="1" flipV="1">
            <a:off x="1676400" y="4038600"/>
            <a:ext cx="4267200" cy="3810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3"/>
          <p:cNvSpPr>
            <a:spLocks noGrp="1"/>
          </p:cNvSpPr>
          <p:nvPr>
            <p:ph type="ftr" sz="quarter" idx="11"/>
          </p:nvPr>
        </p:nvSpPr>
        <p:spPr>
          <a:noFill/>
        </p:spPr>
        <p:txBody>
          <a:bodyPr/>
          <a:lstStyle/>
          <a:p>
            <a:r>
              <a:rPr lang="en-US" smtClean="0"/>
              <a:t>EMIGMA FDEM Tutorial</a:t>
            </a:r>
          </a:p>
        </p:txBody>
      </p:sp>
      <p:sp>
        <p:nvSpPr>
          <p:cNvPr id="12291" name="Slide Number Placeholder 4"/>
          <p:cNvSpPr>
            <a:spLocks noGrp="1"/>
          </p:cNvSpPr>
          <p:nvPr>
            <p:ph type="sldNum" sz="quarter" idx="12"/>
          </p:nvPr>
        </p:nvSpPr>
        <p:spPr>
          <a:noFill/>
        </p:spPr>
        <p:txBody>
          <a:bodyPr/>
          <a:lstStyle/>
          <a:p>
            <a:fld id="{78C82906-4546-4395-AE7E-5005F6D72828}" type="slidenum">
              <a:rPr lang="en-US" smtClean="0"/>
              <a:pPr/>
              <a:t>17</a:t>
            </a:fld>
            <a:endParaRPr lang="en-US" smtClean="0"/>
          </a:p>
        </p:txBody>
      </p:sp>
      <p:pic>
        <p:nvPicPr>
          <p:cNvPr id="12292" name="Picture 8"/>
          <p:cNvPicPr>
            <a:picLocks noChangeAspect="1" noChangeArrowheads="1"/>
          </p:cNvPicPr>
          <p:nvPr/>
        </p:nvPicPr>
        <p:blipFill>
          <a:blip r:embed="rId2" cstate="print"/>
          <a:srcRect/>
          <a:stretch>
            <a:fillRect/>
          </a:stretch>
        </p:blipFill>
        <p:spPr bwMode="auto">
          <a:xfrm>
            <a:off x="1752600" y="1600200"/>
            <a:ext cx="7239000" cy="5048250"/>
          </a:xfrm>
          <a:prstGeom prst="rect">
            <a:avLst/>
          </a:prstGeom>
          <a:noFill/>
          <a:ln w="9525">
            <a:noFill/>
            <a:miter lim="800000"/>
            <a:headEnd/>
            <a:tailEnd/>
          </a:ln>
        </p:spPr>
      </p:pic>
      <p:sp>
        <p:nvSpPr>
          <p:cNvPr id="12293" name="Rectangle 2"/>
          <p:cNvSpPr>
            <a:spLocks noGrp="1" noChangeArrowheads="1"/>
          </p:cNvSpPr>
          <p:nvPr>
            <p:ph type="title"/>
          </p:nvPr>
        </p:nvSpPr>
        <p:spPr>
          <a:xfrm>
            <a:off x="228600" y="0"/>
            <a:ext cx="6400800" cy="762000"/>
          </a:xfrm>
        </p:spPr>
        <p:txBody>
          <a:bodyPr/>
          <a:lstStyle/>
          <a:p>
            <a:pPr algn="l" eaLnBrk="1" hangingPunct="1"/>
            <a:r>
              <a:rPr lang="en-US" smtClean="0"/>
              <a:t>Importing Data -  Final</a:t>
            </a:r>
          </a:p>
        </p:txBody>
      </p:sp>
      <p:sp>
        <p:nvSpPr>
          <p:cNvPr id="12294" name="Text Box 3"/>
          <p:cNvSpPr txBox="1">
            <a:spLocks noChangeArrowheads="1"/>
          </p:cNvSpPr>
          <p:nvPr/>
        </p:nvSpPr>
        <p:spPr bwMode="auto">
          <a:xfrm>
            <a:off x="3657600" y="685800"/>
            <a:ext cx="4724400" cy="915988"/>
          </a:xfrm>
          <a:prstGeom prst="rect">
            <a:avLst/>
          </a:prstGeom>
          <a:noFill/>
          <a:ln w="9525">
            <a:noFill/>
            <a:miter lim="800000"/>
            <a:headEnd/>
            <a:tailEnd/>
          </a:ln>
        </p:spPr>
        <p:txBody>
          <a:bodyPr>
            <a:spAutoFit/>
          </a:bodyPr>
          <a:lstStyle/>
          <a:p>
            <a:r>
              <a:rPr lang="en-US" sz="1800" b="1">
                <a:solidFill>
                  <a:schemeClr val="accent2"/>
                </a:solidFill>
              </a:rPr>
              <a:t>You will find a new project and then use Survey Editor to see the survey positions</a:t>
            </a:r>
          </a:p>
          <a:p>
            <a:r>
              <a:rPr lang="en-US" sz="1800" b="1">
                <a:solidFill>
                  <a:schemeClr val="accent2"/>
                </a:solidFill>
              </a:rPr>
              <a:t> for multiple lines</a:t>
            </a:r>
          </a:p>
        </p:txBody>
      </p:sp>
      <p:pic>
        <p:nvPicPr>
          <p:cNvPr id="12295" name="Picture 10" descr="E:\users\conrad\WebTutorials\surveyeditor.gif"/>
          <p:cNvPicPr>
            <a:picLocks noChangeAspect="1" noChangeArrowheads="1"/>
          </p:cNvPicPr>
          <p:nvPr/>
        </p:nvPicPr>
        <p:blipFill>
          <a:blip r:embed="rId3" cstate="print"/>
          <a:srcRect/>
          <a:stretch>
            <a:fillRect/>
          </a:stretch>
        </p:blipFill>
        <p:spPr bwMode="auto">
          <a:xfrm>
            <a:off x="381000" y="838200"/>
            <a:ext cx="2741613" cy="282575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Footer Placeholder 3"/>
          <p:cNvSpPr>
            <a:spLocks noGrp="1"/>
          </p:cNvSpPr>
          <p:nvPr>
            <p:ph type="ftr" sz="quarter" idx="11"/>
          </p:nvPr>
        </p:nvSpPr>
        <p:spPr>
          <a:noFill/>
        </p:spPr>
        <p:txBody>
          <a:bodyPr/>
          <a:lstStyle/>
          <a:p>
            <a:r>
              <a:rPr lang="en-US" smtClean="0"/>
              <a:t>EMIGMA FDEM Tutorial</a:t>
            </a:r>
          </a:p>
        </p:txBody>
      </p:sp>
      <p:sp>
        <p:nvSpPr>
          <p:cNvPr id="3076" name="Slide Number Placeholder 4"/>
          <p:cNvSpPr>
            <a:spLocks noGrp="1"/>
          </p:cNvSpPr>
          <p:nvPr>
            <p:ph type="sldNum" sz="quarter" idx="12"/>
          </p:nvPr>
        </p:nvSpPr>
        <p:spPr>
          <a:noFill/>
        </p:spPr>
        <p:txBody>
          <a:bodyPr/>
          <a:lstStyle/>
          <a:p>
            <a:fld id="{AFB2E370-FB34-4F89-BC15-A24376FEEA7F}" type="slidenum">
              <a:rPr lang="en-US" smtClean="0"/>
              <a:pPr/>
              <a:t>18</a:t>
            </a:fld>
            <a:endParaRPr lang="en-US" smtClean="0"/>
          </a:p>
        </p:txBody>
      </p:sp>
      <p:sp>
        <p:nvSpPr>
          <p:cNvPr id="3077" name="Rectangle 2"/>
          <p:cNvSpPr>
            <a:spLocks noGrp="1" noChangeArrowheads="1"/>
          </p:cNvSpPr>
          <p:nvPr>
            <p:ph type="title"/>
          </p:nvPr>
        </p:nvSpPr>
        <p:spPr>
          <a:xfrm>
            <a:off x="533400" y="228600"/>
            <a:ext cx="5562600" cy="838200"/>
          </a:xfrm>
        </p:spPr>
        <p:txBody>
          <a:bodyPr/>
          <a:lstStyle/>
          <a:p>
            <a:pPr eaLnBrk="1" hangingPunct="1"/>
            <a:r>
              <a:rPr lang="en-US" sz="3600" smtClean="0"/>
              <a:t>Calculating Apparent Resistivity</a:t>
            </a:r>
          </a:p>
        </p:txBody>
      </p:sp>
      <p:pic>
        <p:nvPicPr>
          <p:cNvPr id="3078" name="Picture 4"/>
          <p:cNvPicPr>
            <a:picLocks noChangeAspect="1" noChangeArrowheads="1"/>
          </p:cNvPicPr>
          <p:nvPr/>
        </p:nvPicPr>
        <p:blipFill>
          <a:blip r:embed="rId3" cstate="print"/>
          <a:srcRect/>
          <a:stretch>
            <a:fillRect/>
          </a:stretch>
        </p:blipFill>
        <p:spPr bwMode="auto">
          <a:xfrm>
            <a:off x="381000" y="1295400"/>
            <a:ext cx="3314700" cy="2114550"/>
          </a:xfrm>
          <a:prstGeom prst="rect">
            <a:avLst/>
          </a:prstGeom>
          <a:noFill/>
          <a:ln w="9525">
            <a:noFill/>
            <a:miter lim="800000"/>
            <a:headEnd/>
            <a:tailEnd/>
          </a:ln>
        </p:spPr>
      </p:pic>
      <p:pic>
        <p:nvPicPr>
          <p:cNvPr id="3079" name="Picture 5"/>
          <p:cNvPicPr>
            <a:picLocks noChangeAspect="1" noChangeArrowheads="1"/>
          </p:cNvPicPr>
          <p:nvPr/>
        </p:nvPicPr>
        <p:blipFill>
          <a:blip r:embed="rId4" cstate="print"/>
          <a:srcRect/>
          <a:stretch>
            <a:fillRect/>
          </a:stretch>
        </p:blipFill>
        <p:spPr bwMode="auto">
          <a:xfrm>
            <a:off x="1828800" y="3429000"/>
            <a:ext cx="2438400" cy="1936750"/>
          </a:xfrm>
          <a:prstGeom prst="rect">
            <a:avLst/>
          </a:prstGeom>
          <a:noFill/>
          <a:ln w="9525">
            <a:noFill/>
            <a:miter lim="800000"/>
            <a:headEnd/>
            <a:tailEnd/>
          </a:ln>
        </p:spPr>
      </p:pic>
      <p:sp>
        <p:nvSpPr>
          <p:cNvPr id="3080" name="Text Box 7"/>
          <p:cNvSpPr txBox="1">
            <a:spLocks noChangeArrowheads="1"/>
          </p:cNvSpPr>
          <p:nvPr/>
        </p:nvSpPr>
        <p:spPr bwMode="auto">
          <a:xfrm>
            <a:off x="4419600" y="3962400"/>
            <a:ext cx="4451350" cy="915988"/>
          </a:xfrm>
          <a:prstGeom prst="rect">
            <a:avLst/>
          </a:prstGeom>
          <a:noFill/>
          <a:ln w="9525">
            <a:noFill/>
            <a:miter lim="800000"/>
            <a:headEnd/>
            <a:tailEnd/>
          </a:ln>
        </p:spPr>
        <p:txBody>
          <a:bodyPr wrap="none">
            <a:spAutoFit/>
          </a:bodyPr>
          <a:lstStyle/>
          <a:p>
            <a:r>
              <a:rPr lang="en-US" sz="1800" b="1"/>
              <a:t>Calculate the best fitting half-space app rho</a:t>
            </a:r>
          </a:p>
          <a:p>
            <a:r>
              <a:rPr lang="en-US" sz="1800" b="1"/>
              <a:t>  choose which data elements to use</a:t>
            </a:r>
          </a:p>
          <a:p>
            <a:r>
              <a:rPr lang="en-US" sz="1800" b="1"/>
              <a:t>  e.g. for EM34 then Quadrature is default</a:t>
            </a:r>
          </a:p>
        </p:txBody>
      </p:sp>
      <p:sp>
        <p:nvSpPr>
          <p:cNvPr id="3081" name="Text Box 8"/>
          <p:cNvSpPr txBox="1">
            <a:spLocks noChangeArrowheads="1"/>
          </p:cNvSpPr>
          <p:nvPr/>
        </p:nvSpPr>
        <p:spPr bwMode="auto">
          <a:xfrm>
            <a:off x="3962400" y="1981200"/>
            <a:ext cx="4451350" cy="915988"/>
          </a:xfrm>
          <a:prstGeom prst="rect">
            <a:avLst/>
          </a:prstGeom>
          <a:noFill/>
          <a:ln w="9525">
            <a:noFill/>
            <a:miter lim="800000"/>
            <a:headEnd/>
            <a:tailEnd/>
          </a:ln>
        </p:spPr>
        <p:txBody>
          <a:bodyPr wrap="none">
            <a:spAutoFit/>
          </a:bodyPr>
          <a:lstStyle/>
          <a:p>
            <a:r>
              <a:rPr lang="en-US" sz="1800" b="1"/>
              <a:t>Calculate the best fitting half-space app rho</a:t>
            </a:r>
          </a:p>
          <a:p>
            <a:r>
              <a:rPr lang="en-US" sz="1800" b="1"/>
              <a:t> for any dipole-dipole frequency EM data</a:t>
            </a:r>
          </a:p>
          <a:p>
            <a:r>
              <a:rPr lang="en-US" sz="1800" b="1"/>
              <a:t> airborne or ground</a:t>
            </a:r>
          </a:p>
        </p:txBody>
      </p:sp>
      <p:sp>
        <p:nvSpPr>
          <p:cNvPr id="3082" name="Text Box 9"/>
          <p:cNvSpPr txBox="1">
            <a:spLocks noChangeArrowheads="1"/>
          </p:cNvSpPr>
          <p:nvPr/>
        </p:nvSpPr>
        <p:spPr bwMode="auto">
          <a:xfrm>
            <a:off x="5105400" y="5486400"/>
            <a:ext cx="2774950" cy="641350"/>
          </a:xfrm>
          <a:prstGeom prst="rect">
            <a:avLst/>
          </a:prstGeom>
          <a:noFill/>
          <a:ln w="9525">
            <a:noFill/>
            <a:miter lim="800000"/>
            <a:headEnd/>
            <a:tailEnd/>
          </a:ln>
        </p:spPr>
        <p:txBody>
          <a:bodyPr>
            <a:spAutoFit/>
          </a:bodyPr>
          <a:lstStyle/>
          <a:p>
            <a:r>
              <a:rPr lang="en-US" sz="1800" b="1"/>
              <a:t>Store to new dataset or attach to original data</a:t>
            </a:r>
          </a:p>
        </p:txBody>
      </p:sp>
      <p:pic>
        <p:nvPicPr>
          <p:cNvPr id="3083" name="Picture 10" descr="E:\users\conrad\WebTutorials\cdi.gif"/>
          <p:cNvPicPr>
            <a:picLocks noChangeAspect="1" noChangeArrowheads="1"/>
          </p:cNvPicPr>
          <p:nvPr/>
        </p:nvPicPr>
        <p:blipFill>
          <a:blip r:embed="rId5" cstate="print"/>
          <a:srcRect r="12698"/>
          <a:stretch>
            <a:fillRect/>
          </a:stretch>
        </p:blipFill>
        <p:spPr bwMode="auto">
          <a:xfrm>
            <a:off x="7162800" y="762000"/>
            <a:ext cx="966788" cy="844550"/>
          </a:xfrm>
          <a:prstGeom prst="rect">
            <a:avLst/>
          </a:prstGeom>
          <a:noFill/>
          <a:ln w="9525">
            <a:noFill/>
            <a:miter lim="800000"/>
            <a:headEnd/>
            <a:tailEnd/>
          </a:ln>
        </p:spPr>
      </p:pic>
      <p:graphicFrame>
        <p:nvGraphicFramePr>
          <p:cNvPr id="3074" name="Object 11"/>
          <p:cNvGraphicFramePr>
            <a:graphicFrameLocks noChangeAspect="1"/>
          </p:cNvGraphicFramePr>
          <p:nvPr/>
        </p:nvGraphicFramePr>
        <p:xfrm>
          <a:off x="533400" y="5410200"/>
          <a:ext cx="3009900" cy="1057275"/>
        </p:xfrm>
        <a:graphic>
          <a:graphicData uri="http://schemas.openxmlformats.org/presentationml/2006/ole">
            <p:oleObj spid="_x0000_s3074" name="Bitmap Image" r:id="rId6" imgW="3010320" imgH="1057423" progId="Paint.Picture">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3"/>
          <p:cNvSpPr>
            <a:spLocks noGrp="1"/>
          </p:cNvSpPr>
          <p:nvPr>
            <p:ph type="ftr" sz="quarter" idx="11"/>
          </p:nvPr>
        </p:nvSpPr>
        <p:spPr>
          <a:noFill/>
        </p:spPr>
        <p:txBody>
          <a:bodyPr/>
          <a:lstStyle/>
          <a:p>
            <a:r>
              <a:rPr lang="en-US" smtClean="0"/>
              <a:t>EMIGMA FDEM Tutorial</a:t>
            </a:r>
          </a:p>
        </p:txBody>
      </p:sp>
      <p:sp>
        <p:nvSpPr>
          <p:cNvPr id="13315" name="Slide Number Placeholder 4"/>
          <p:cNvSpPr>
            <a:spLocks noGrp="1"/>
          </p:cNvSpPr>
          <p:nvPr>
            <p:ph type="sldNum" sz="quarter" idx="12"/>
          </p:nvPr>
        </p:nvSpPr>
        <p:spPr>
          <a:noFill/>
        </p:spPr>
        <p:txBody>
          <a:bodyPr/>
          <a:lstStyle/>
          <a:p>
            <a:fld id="{2151E035-28D1-42FE-87BF-3F8C6BC543C8}" type="slidenum">
              <a:rPr lang="en-US" smtClean="0"/>
              <a:pPr/>
              <a:t>19</a:t>
            </a:fld>
            <a:endParaRPr lang="en-US" smtClean="0"/>
          </a:p>
        </p:txBody>
      </p:sp>
      <p:sp>
        <p:nvSpPr>
          <p:cNvPr id="13316" name="Rectangle 2"/>
          <p:cNvSpPr>
            <a:spLocks noGrp="1" noChangeArrowheads="1"/>
          </p:cNvSpPr>
          <p:nvPr>
            <p:ph type="title"/>
          </p:nvPr>
        </p:nvSpPr>
        <p:spPr>
          <a:xfrm>
            <a:off x="-304800" y="0"/>
            <a:ext cx="5562600" cy="838200"/>
          </a:xfrm>
        </p:spPr>
        <p:txBody>
          <a:bodyPr/>
          <a:lstStyle/>
          <a:p>
            <a:pPr eaLnBrk="1" hangingPunct="1"/>
            <a:r>
              <a:rPr lang="en-US" sz="3600" smtClean="0"/>
              <a:t>Plotting Data - 1</a:t>
            </a:r>
          </a:p>
        </p:txBody>
      </p:sp>
      <p:pic>
        <p:nvPicPr>
          <p:cNvPr id="13317" name="Picture 3"/>
          <p:cNvPicPr>
            <a:picLocks noChangeAspect="1" noChangeArrowheads="1"/>
          </p:cNvPicPr>
          <p:nvPr/>
        </p:nvPicPr>
        <p:blipFill>
          <a:blip r:embed="rId2" cstate="print"/>
          <a:srcRect/>
          <a:stretch>
            <a:fillRect/>
          </a:stretch>
        </p:blipFill>
        <p:spPr bwMode="auto">
          <a:xfrm>
            <a:off x="304800" y="1066800"/>
            <a:ext cx="6410325" cy="4127500"/>
          </a:xfrm>
          <a:prstGeom prst="rect">
            <a:avLst/>
          </a:prstGeom>
          <a:noFill/>
          <a:ln w="9525">
            <a:noFill/>
            <a:miter lim="800000"/>
            <a:headEnd/>
            <a:tailEnd/>
          </a:ln>
        </p:spPr>
      </p:pic>
      <p:sp>
        <p:nvSpPr>
          <p:cNvPr id="13318" name="Text Box 4"/>
          <p:cNvSpPr txBox="1">
            <a:spLocks noChangeArrowheads="1"/>
          </p:cNvSpPr>
          <p:nvPr/>
        </p:nvSpPr>
        <p:spPr bwMode="auto">
          <a:xfrm>
            <a:off x="4267200" y="381000"/>
            <a:ext cx="4619625" cy="461963"/>
          </a:xfrm>
          <a:prstGeom prst="rect">
            <a:avLst/>
          </a:prstGeom>
          <a:noFill/>
          <a:ln w="9525">
            <a:noFill/>
            <a:miter lim="800000"/>
            <a:headEnd/>
            <a:tailEnd/>
          </a:ln>
        </p:spPr>
        <p:txBody>
          <a:bodyPr wrap="none">
            <a:spAutoFit/>
          </a:bodyPr>
          <a:lstStyle/>
          <a:p>
            <a:r>
              <a:rPr lang="en-US"/>
              <a:t>( V90_tutorial .pdf for more details)</a:t>
            </a:r>
          </a:p>
        </p:txBody>
      </p:sp>
      <p:sp>
        <p:nvSpPr>
          <p:cNvPr id="13319" name="Text Box 5"/>
          <p:cNvSpPr txBox="1">
            <a:spLocks noChangeArrowheads="1"/>
          </p:cNvSpPr>
          <p:nvPr/>
        </p:nvSpPr>
        <p:spPr bwMode="auto">
          <a:xfrm>
            <a:off x="6680200" y="2743200"/>
            <a:ext cx="2406650" cy="1555750"/>
          </a:xfrm>
          <a:prstGeom prst="rect">
            <a:avLst/>
          </a:prstGeom>
          <a:noFill/>
          <a:ln w="9525">
            <a:noFill/>
            <a:miter lim="800000"/>
            <a:headEnd/>
            <a:tailEnd/>
          </a:ln>
        </p:spPr>
        <p:txBody>
          <a:bodyPr wrap="none">
            <a:spAutoFit/>
          </a:bodyPr>
          <a:lstStyle/>
          <a:p>
            <a:r>
              <a:rPr lang="en-US" b="1"/>
              <a:t>app rho display</a:t>
            </a:r>
          </a:p>
          <a:p>
            <a:r>
              <a:rPr lang="en-US" sz="1800"/>
              <a:t>converts normalized </a:t>
            </a:r>
          </a:p>
          <a:p>
            <a:r>
              <a:rPr lang="en-US" sz="1800"/>
              <a:t>data to app rho </a:t>
            </a:r>
          </a:p>
          <a:p>
            <a:r>
              <a:rPr lang="en-US" sz="1800"/>
              <a:t>through short separation</a:t>
            </a:r>
          </a:p>
          <a:p>
            <a:r>
              <a:rPr lang="en-US" sz="1800"/>
              <a:t>algebraic formula</a:t>
            </a:r>
          </a:p>
        </p:txBody>
      </p:sp>
      <p:sp>
        <p:nvSpPr>
          <p:cNvPr id="13320" name="Line 6"/>
          <p:cNvSpPr>
            <a:spLocks noChangeShapeType="1"/>
          </p:cNvSpPr>
          <p:nvPr/>
        </p:nvSpPr>
        <p:spPr bwMode="auto">
          <a:xfrm flipH="1" flipV="1">
            <a:off x="6324600" y="2895600"/>
            <a:ext cx="457200" cy="152400"/>
          </a:xfrm>
          <a:prstGeom prst="line">
            <a:avLst/>
          </a:prstGeom>
          <a:noFill/>
          <a:ln w="9525">
            <a:solidFill>
              <a:schemeClr val="tx1"/>
            </a:solidFill>
            <a:round/>
            <a:headEnd/>
            <a:tailEnd type="triangle" w="med" len="med"/>
          </a:ln>
        </p:spPr>
        <p:txBody>
          <a:bodyPr/>
          <a:lstStyle/>
          <a:p>
            <a:endParaRPr lang="en-US"/>
          </a:p>
        </p:txBody>
      </p:sp>
      <p:sp>
        <p:nvSpPr>
          <p:cNvPr id="13321" name="Text Box 7"/>
          <p:cNvSpPr txBox="1">
            <a:spLocks noChangeArrowheads="1"/>
          </p:cNvSpPr>
          <p:nvPr/>
        </p:nvSpPr>
        <p:spPr bwMode="auto">
          <a:xfrm>
            <a:off x="2743200" y="5410200"/>
            <a:ext cx="4225925" cy="822325"/>
          </a:xfrm>
          <a:prstGeom prst="rect">
            <a:avLst/>
          </a:prstGeom>
          <a:noFill/>
          <a:ln w="9525">
            <a:noFill/>
            <a:miter lim="800000"/>
            <a:headEnd/>
            <a:tailEnd/>
          </a:ln>
        </p:spPr>
        <p:txBody>
          <a:bodyPr wrap="none">
            <a:spAutoFit/>
          </a:bodyPr>
          <a:lstStyle/>
          <a:p>
            <a:r>
              <a:rPr lang="en-US"/>
              <a:t>For apparent conductivity:</a:t>
            </a:r>
          </a:p>
          <a:p>
            <a:r>
              <a:rPr lang="en-US"/>
              <a:t>Settings -&gt; Custom -&gt; App Cond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228600"/>
            <a:ext cx="5834608" cy="461665"/>
          </a:xfrm>
          <a:prstGeom prst="rect">
            <a:avLst/>
          </a:prstGeom>
          <a:noFill/>
          <a:ln w="3175">
            <a:solidFill>
              <a:schemeClr val="tx1"/>
            </a:solidFill>
          </a:ln>
        </p:spPr>
        <p:txBody>
          <a:bodyPr wrap="square" rtlCol="0">
            <a:spAutoFit/>
          </a:bodyPr>
          <a:lstStyle/>
          <a:p>
            <a:r>
              <a:rPr lang="en-US" dirty="0" smtClean="0"/>
              <a:t>Setting Moving FDEM systems in EMIGMA</a:t>
            </a:r>
            <a:endParaRPr lang="en-US" dirty="0"/>
          </a:p>
        </p:txBody>
      </p:sp>
      <p:sp>
        <p:nvSpPr>
          <p:cNvPr id="60" name="TextBox 59"/>
          <p:cNvSpPr txBox="1"/>
          <p:nvPr/>
        </p:nvSpPr>
        <p:spPr>
          <a:xfrm>
            <a:off x="533400" y="685800"/>
            <a:ext cx="2454424" cy="461665"/>
          </a:xfrm>
          <a:prstGeom prst="rect">
            <a:avLst/>
          </a:prstGeom>
          <a:noFill/>
          <a:ln w="3175">
            <a:solidFill>
              <a:schemeClr val="tx1"/>
            </a:solidFill>
          </a:ln>
        </p:spPr>
        <p:txBody>
          <a:bodyPr wrap="square" rtlCol="0">
            <a:spAutoFit/>
          </a:bodyPr>
          <a:lstStyle/>
          <a:p>
            <a:r>
              <a:rPr lang="en-US" dirty="0" smtClean="0">
                <a:solidFill>
                  <a:schemeClr val="tx2">
                    <a:lumMod val="60000"/>
                    <a:lumOff val="40000"/>
                  </a:schemeClr>
                </a:solidFill>
              </a:rPr>
              <a:t>Data Processing</a:t>
            </a:r>
            <a:endParaRPr lang="en-US" dirty="0">
              <a:solidFill>
                <a:schemeClr val="tx2">
                  <a:lumMod val="60000"/>
                  <a:lumOff val="40000"/>
                </a:schemeClr>
              </a:solidFill>
            </a:endParaRPr>
          </a:p>
        </p:txBody>
      </p:sp>
      <p:cxnSp>
        <p:nvCxnSpPr>
          <p:cNvPr id="62" name="Straight Connector 61"/>
          <p:cNvCxnSpPr/>
          <p:nvPr/>
        </p:nvCxnSpPr>
        <p:spPr>
          <a:xfrm>
            <a:off x="609600" y="3505200"/>
            <a:ext cx="822960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609600" y="3733800"/>
            <a:ext cx="1505990" cy="369332"/>
          </a:xfrm>
          <a:prstGeom prst="rect">
            <a:avLst/>
          </a:prstGeom>
          <a:noFill/>
          <a:ln w="3175">
            <a:solidFill>
              <a:schemeClr val="tx1"/>
            </a:solidFill>
          </a:ln>
        </p:spPr>
        <p:txBody>
          <a:bodyPr wrap="none" rtlCol="0">
            <a:spAutoFit/>
          </a:bodyPr>
          <a:lstStyle/>
          <a:p>
            <a:r>
              <a:rPr lang="en-US" dirty="0" smtClean="0">
                <a:solidFill>
                  <a:schemeClr val="accent4">
                    <a:lumMod val="75000"/>
                  </a:schemeClr>
                </a:solidFill>
              </a:rPr>
              <a:t>Normalization</a:t>
            </a:r>
            <a:endParaRPr lang="en-US" dirty="0">
              <a:solidFill>
                <a:schemeClr val="accent4">
                  <a:lumMod val="75000"/>
                </a:schemeClr>
              </a:solidFill>
            </a:endParaRPr>
          </a:p>
        </p:txBody>
      </p:sp>
      <p:sp>
        <p:nvSpPr>
          <p:cNvPr id="66" name="TextBox 65"/>
          <p:cNvSpPr txBox="1"/>
          <p:nvPr/>
        </p:nvSpPr>
        <p:spPr>
          <a:xfrm>
            <a:off x="4572000" y="762000"/>
            <a:ext cx="4495800" cy="1446550"/>
          </a:xfrm>
          <a:prstGeom prst="rect">
            <a:avLst/>
          </a:prstGeom>
          <a:noFill/>
          <a:ln w="3175">
            <a:solidFill>
              <a:schemeClr val="tx2">
                <a:lumMod val="40000"/>
                <a:lumOff val="60000"/>
              </a:schemeClr>
            </a:solidFill>
          </a:ln>
        </p:spPr>
        <p:txBody>
          <a:bodyPr wrap="square" rtlCol="0">
            <a:spAutoFit/>
          </a:bodyPr>
          <a:lstStyle/>
          <a:p>
            <a:pPr algn="ctr"/>
            <a:r>
              <a:rPr lang="en-US" sz="1400" u="sng" dirty="0" smtClean="0">
                <a:solidFill>
                  <a:srgbClr val="002060"/>
                </a:solidFill>
              </a:rPr>
              <a:t>Instrument Aspects</a:t>
            </a:r>
          </a:p>
          <a:p>
            <a:pPr>
              <a:buFont typeface="Courier New" pitchFamily="49" charset="0"/>
              <a:buChar char="o"/>
            </a:pPr>
            <a:r>
              <a:rPr lang="en-US" sz="1400" dirty="0" smtClean="0">
                <a:solidFill>
                  <a:srgbClr val="002060"/>
                </a:solidFill>
              </a:rPr>
              <a:t> </a:t>
            </a:r>
            <a:r>
              <a:rPr lang="en-US" sz="1200" i="1" dirty="0" smtClean="0">
                <a:solidFill>
                  <a:srgbClr val="002060"/>
                </a:solidFill>
              </a:rPr>
              <a:t>a square wave current of a certain frequency is injected into the transmitter</a:t>
            </a:r>
          </a:p>
          <a:p>
            <a:pPr>
              <a:buFont typeface="Courier New" pitchFamily="49" charset="0"/>
              <a:buChar char="o"/>
            </a:pPr>
            <a:r>
              <a:rPr lang="en-US" sz="1200" i="1" dirty="0" smtClean="0">
                <a:solidFill>
                  <a:srgbClr val="002060"/>
                </a:solidFill>
              </a:rPr>
              <a:t> the fundamental harmonic of this boxcar is extracted in the receiver which produces a real part and an imaginary part </a:t>
            </a:r>
          </a:p>
          <a:p>
            <a:pPr>
              <a:buFont typeface="Courier New" pitchFamily="49" charset="0"/>
              <a:buChar char="o"/>
            </a:pPr>
            <a:r>
              <a:rPr lang="en-US" sz="1200" i="1" dirty="0" smtClean="0">
                <a:solidFill>
                  <a:srgbClr val="002060"/>
                </a:solidFill>
              </a:rPr>
              <a:t> the real part is inphase with the current in the transmitter</a:t>
            </a:r>
          </a:p>
          <a:p>
            <a:pPr>
              <a:buFont typeface="Courier New" pitchFamily="49" charset="0"/>
              <a:buChar char="o"/>
            </a:pPr>
            <a:r>
              <a:rPr lang="en-US" sz="1200" i="1" dirty="0" smtClean="0">
                <a:solidFill>
                  <a:srgbClr val="002060"/>
                </a:solidFill>
              </a:rPr>
              <a:t> the imaginary part is out of phase with the current</a:t>
            </a:r>
          </a:p>
        </p:txBody>
      </p:sp>
      <p:grpSp>
        <p:nvGrpSpPr>
          <p:cNvPr id="2" name="Group 35"/>
          <p:cNvGrpSpPr/>
          <p:nvPr/>
        </p:nvGrpSpPr>
        <p:grpSpPr>
          <a:xfrm>
            <a:off x="304800" y="4572000"/>
            <a:ext cx="1143000" cy="1359932"/>
            <a:chOff x="304800" y="4572000"/>
            <a:chExt cx="1143000" cy="1359932"/>
          </a:xfrm>
        </p:grpSpPr>
        <p:grpSp>
          <p:nvGrpSpPr>
            <p:cNvPr id="3" name="Group 78"/>
            <p:cNvGrpSpPr/>
            <p:nvPr/>
          </p:nvGrpSpPr>
          <p:grpSpPr>
            <a:xfrm>
              <a:off x="533400" y="4724400"/>
              <a:ext cx="457200" cy="838200"/>
              <a:chOff x="5943600" y="4800600"/>
              <a:chExt cx="457200" cy="838200"/>
            </a:xfrm>
          </p:grpSpPr>
          <p:sp>
            <p:nvSpPr>
              <p:cNvPr id="74" name="Oval 73"/>
              <p:cNvSpPr/>
              <p:nvPr/>
            </p:nvSpPr>
            <p:spPr>
              <a:xfrm>
                <a:off x="5943600" y="4800600"/>
                <a:ext cx="457200" cy="838200"/>
              </a:xfrm>
              <a:prstGeom prst="ellipse">
                <a:avLst/>
              </a:prstGeom>
              <a:noFill/>
              <a:ln>
                <a:solidFill>
                  <a:srgbClr val="00B050"/>
                </a:solidFill>
              </a:ln>
              <a:scene3d>
                <a:camera prst="perspectiveContrastingLef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8" name="Straight Arrow Connector 77"/>
              <p:cNvCxnSpPr/>
              <p:nvPr/>
            </p:nvCxnSpPr>
            <p:spPr>
              <a:xfrm>
                <a:off x="6019800" y="5105400"/>
                <a:ext cx="0" cy="228600"/>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Group 71"/>
            <p:cNvGrpSpPr/>
            <p:nvPr/>
          </p:nvGrpSpPr>
          <p:grpSpPr>
            <a:xfrm>
              <a:off x="990600" y="4724400"/>
              <a:ext cx="457200" cy="838200"/>
              <a:chOff x="4800600" y="4648200"/>
              <a:chExt cx="457200" cy="838200"/>
            </a:xfrm>
          </p:grpSpPr>
          <p:sp>
            <p:nvSpPr>
              <p:cNvPr id="69" name="Oval 68"/>
              <p:cNvSpPr/>
              <p:nvPr/>
            </p:nvSpPr>
            <p:spPr>
              <a:xfrm>
                <a:off x="4800600" y="4648200"/>
                <a:ext cx="457200" cy="838200"/>
              </a:xfrm>
              <a:prstGeom prst="ellipse">
                <a:avLst/>
              </a:prstGeom>
              <a:noFill/>
              <a:ln>
                <a:solidFill>
                  <a:srgbClr val="00B050"/>
                </a:solidFill>
              </a:ln>
              <a:scene3d>
                <a:camera prst="perspectiveContrastingLef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Arrow Connector 70"/>
              <p:cNvCxnSpPr/>
              <p:nvPr/>
            </p:nvCxnSpPr>
            <p:spPr>
              <a:xfrm>
                <a:off x="5181600" y="4953000"/>
                <a:ext cx="0" cy="228600"/>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grpSp>
          <p:nvGrpSpPr>
            <p:cNvPr id="6" name="Group 63"/>
            <p:cNvGrpSpPr/>
            <p:nvPr/>
          </p:nvGrpSpPr>
          <p:grpSpPr>
            <a:xfrm rot="504962">
              <a:off x="790783" y="4572000"/>
              <a:ext cx="381000" cy="990600"/>
              <a:chOff x="790783" y="4572000"/>
              <a:chExt cx="381000" cy="990600"/>
            </a:xfrm>
          </p:grpSpPr>
          <p:cxnSp>
            <p:nvCxnSpPr>
              <p:cNvPr id="68" name="Straight Arrow Connector 67"/>
              <p:cNvCxnSpPr/>
              <p:nvPr/>
            </p:nvCxnSpPr>
            <p:spPr>
              <a:xfrm flipH="1" flipV="1">
                <a:off x="914400" y="4572000"/>
                <a:ext cx="128016" cy="990600"/>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pic>
            <p:nvPicPr>
              <p:cNvPr id="59" name="Picture 58" descr="coil.jpg"/>
              <p:cNvPicPr>
                <a:picLocks noChangeAspect="1"/>
              </p:cNvPicPr>
              <p:nvPr/>
            </p:nvPicPr>
            <p:blipFill>
              <a:blip r:embed="rId2" cstate="print"/>
              <a:stretch>
                <a:fillRect/>
              </a:stretch>
            </p:blipFill>
            <p:spPr>
              <a:xfrm rot="21031021">
                <a:off x="790783" y="4953000"/>
                <a:ext cx="381000" cy="381000"/>
              </a:xfrm>
              <a:prstGeom prst="rect">
                <a:avLst/>
              </a:prstGeom>
            </p:spPr>
          </p:pic>
        </p:grpSp>
        <p:sp>
          <p:nvSpPr>
            <p:cNvPr id="76" name="TextBox 75"/>
            <p:cNvSpPr txBox="1"/>
            <p:nvPr/>
          </p:nvSpPr>
          <p:spPr>
            <a:xfrm>
              <a:off x="304800" y="5562600"/>
              <a:ext cx="354584" cy="369332"/>
            </a:xfrm>
            <a:prstGeom prst="rect">
              <a:avLst/>
            </a:prstGeom>
            <a:noFill/>
          </p:spPr>
          <p:txBody>
            <a:bodyPr wrap="none" rtlCol="0">
              <a:spAutoFit/>
            </a:bodyPr>
            <a:lstStyle/>
            <a:p>
              <a:r>
                <a:rPr lang="en-US" dirty="0" err="1" smtClean="0">
                  <a:latin typeface="Impact" pitchFamily="34" charset="0"/>
                </a:rPr>
                <a:t>tx</a:t>
              </a:r>
              <a:endParaRPr lang="en-US" dirty="0">
                <a:latin typeface="Impact" pitchFamily="34" charset="0"/>
              </a:endParaRPr>
            </a:p>
          </p:txBody>
        </p:sp>
      </p:grpSp>
      <p:grpSp>
        <p:nvGrpSpPr>
          <p:cNvPr id="7" name="Group 36"/>
          <p:cNvGrpSpPr/>
          <p:nvPr/>
        </p:nvGrpSpPr>
        <p:grpSpPr>
          <a:xfrm>
            <a:off x="2405427" y="4586959"/>
            <a:ext cx="705181" cy="1268773"/>
            <a:chOff x="2405427" y="4586959"/>
            <a:chExt cx="705181" cy="1268773"/>
          </a:xfrm>
        </p:grpSpPr>
        <p:grpSp>
          <p:nvGrpSpPr>
            <p:cNvPr id="8" name="Group 66"/>
            <p:cNvGrpSpPr/>
            <p:nvPr/>
          </p:nvGrpSpPr>
          <p:grpSpPr>
            <a:xfrm rot="305644">
              <a:off x="2405427" y="4586959"/>
              <a:ext cx="381000" cy="990600"/>
              <a:chOff x="2848183" y="4648200"/>
              <a:chExt cx="381000" cy="990600"/>
            </a:xfrm>
          </p:grpSpPr>
          <p:cxnSp>
            <p:nvCxnSpPr>
              <p:cNvPr id="80" name="Straight Arrow Connector 79"/>
              <p:cNvCxnSpPr/>
              <p:nvPr/>
            </p:nvCxnSpPr>
            <p:spPr>
              <a:xfrm flipH="1" flipV="1">
                <a:off x="2971800" y="4648200"/>
                <a:ext cx="128016" cy="990600"/>
              </a:xfrm>
              <a:prstGeom prst="straightConnector1">
                <a:avLst/>
              </a:prstGeom>
              <a:ln w="57150">
                <a:solidFill>
                  <a:schemeClr val="tx2">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81" name="Picture 80" descr="coil.jpg"/>
              <p:cNvPicPr>
                <a:picLocks noChangeAspect="1"/>
              </p:cNvPicPr>
              <p:nvPr/>
            </p:nvPicPr>
            <p:blipFill>
              <a:blip r:embed="rId2" cstate="print"/>
              <a:stretch>
                <a:fillRect/>
              </a:stretch>
            </p:blipFill>
            <p:spPr>
              <a:xfrm rot="21031021">
                <a:off x="2848183" y="5029200"/>
                <a:ext cx="381000" cy="381000"/>
              </a:xfrm>
              <a:prstGeom prst="rect">
                <a:avLst/>
              </a:prstGeom>
            </p:spPr>
          </p:pic>
        </p:grpSp>
        <p:sp>
          <p:nvSpPr>
            <p:cNvPr id="83" name="TextBox 82"/>
            <p:cNvSpPr txBox="1"/>
            <p:nvPr/>
          </p:nvSpPr>
          <p:spPr>
            <a:xfrm>
              <a:off x="2743200" y="5486400"/>
              <a:ext cx="367408" cy="369332"/>
            </a:xfrm>
            <a:prstGeom prst="rect">
              <a:avLst/>
            </a:prstGeom>
            <a:noFill/>
          </p:spPr>
          <p:txBody>
            <a:bodyPr wrap="none" rtlCol="0">
              <a:spAutoFit/>
            </a:bodyPr>
            <a:lstStyle/>
            <a:p>
              <a:r>
                <a:rPr lang="en-US" dirty="0" err="1" smtClean="0">
                  <a:latin typeface="Impact" pitchFamily="34" charset="0"/>
                </a:rPr>
                <a:t>rx</a:t>
              </a:r>
              <a:endParaRPr lang="en-US" dirty="0">
                <a:latin typeface="Impact" pitchFamily="34" charset="0"/>
              </a:endParaRPr>
            </a:p>
          </p:txBody>
        </p:sp>
      </p:grpSp>
      <p:grpSp>
        <p:nvGrpSpPr>
          <p:cNvPr id="9" name="Group 33"/>
          <p:cNvGrpSpPr/>
          <p:nvPr/>
        </p:nvGrpSpPr>
        <p:grpSpPr>
          <a:xfrm>
            <a:off x="76200" y="1143000"/>
            <a:ext cx="4191000" cy="1115467"/>
            <a:chOff x="76200" y="1143000"/>
            <a:chExt cx="4191000" cy="1115467"/>
          </a:xfrm>
        </p:grpSpPr>
        <p:pic>
          <p:nvPicPr>
            <p:cNvPr id="42" name="Picture 41" descr="boxcar.jpg"/>
            <p:cNvPicPr>
              <a:picLocks noChangeAspect="1"/>
            </p:cNvPicPr>
            <p:nvPr/>
          </p:nvPicPr>
          <p:blipFill>
            <a:blip r:embed="rId3" cstate="print"/>
            <a:stretch>
              <a:fillRect/>
            </a:stretch>
          </p:blipFill>
          <p:spPr>
            <a:xfrm>
              <a:off x="76200" y="1295400"/>
              <a:ext cx="4191000" cy="963067"/>
            </a:xfrm>
            <a:prstGeom prst="rect">
              <a:avLst/>
            </a:prstGeom>
          </p:spPr>
        </p:pic>
        <p:sp>
          <p:nvSpPr>
            <p:cNvPr id="43" name="TextBox 42"/>
            <p:cNvSpPr txBox="1"/>
            <p:nvPr/>
          </p:nvSpPr>
          <p:spPr>
            <a:xfrm>
              <a:off x="609600" y="1143000"/>
              <a:ext cx="1779654" cy="276999"/>
            </a:xfrm>
            <a:prstGeom prst="rect">
              <a:avLst/>
            </a:prstGeom>
            <a:noFill/>
          </p:spPr>
          <p:txBody>
            <a:bodyPr wrap="none" rtlCol="0">
              <a:spAutoFit/>
            </a:bodyPr>
            <a:lstStyle/>
            <a:p>
              <a:r>
                <a:rPr lang="en-US" sz="1200" dirty="0" smtClean="0">
                  <a:solidFill>
                    <a:srgbClr val="FF0000"/>
                  </a:solidFill>
                  <a:latin typeface="Impact" pitchFamily="34" charset="0"/>
                </a:rPr>
                <a:t>current in the transmitter</a:t>
              </a:r>
              <a:endParaRPr lang="en-US" sz="1200" dirty="0">
                <a:solidFill>
                  <a:srgbClr val="FF0000"/>
                </a:solidFill>
                <a:latin typeface="Impact" pitchFamily="34" charset="0"/>
              </a:endParaRPr>
            </a:p>
          </p:txBody>
        </p:sp>
      </p:grpSp>
      <p:grpSp>
        <p:nvGrpSpPr>
          <p:cNvPr id="10" name="Group 34"/>
          <p:cNvGrpSpPr/>
          <p:nvPr/>
        </p:nvGrpSpPr>
        <p:grpSpPr>
          <a:xfrm>
            <a:off x="685800" y="2286000"/>
            <a:ext cx="2935677" cy="978932"/>
            <a:chOff x="685800" y="2286000"/>
            <a:chExt cx="2935677" cy="978932"/>
          </a:xfrm>
        </p:grpSpPr>
        <p:sp>
          <p:nvSpPr>
            <p:cNvPr id="44" name="TextBox 43"/>
            <p:cNvSpPr txBox="1"/>
            <p:nvPr/>
          </p:nvSpPr>
          <p:spPr>
            <a:xfrm>
              <a:off x="685800" y="2667000"/>
              <a:ext cx="1709122" cy="276999"/>
            </a:xfrm>
            <a:prstGeom prst="rect">
              <a:avLst/>
            </a:prstGeom>
            <a:noFill/>
          </p:spPr>
          <p:txBody>
            <a:bodyPr wrap="none" rtlCol="0">
              <a:spAutoFit/>
            </a:bodyPr>
            <a:lstStyle/>
            <a:p>
              <a:r>
                <a:rPr lang="en-US" sz="1200" dirty="0" smtClean="0">
                  <a:solidFill>
                    <a:schemeClr val="tx2">
                      <a:lumMod val="40000"/>
                      <a:lumOff val="60000"/>
                    </a:schemeClr>
                  </a:solidFill>
                  <a:latin typeface="Impact" pitchFamily="34" charset="0"/>
                </a:rPr>
                <a:t>output voltage (</a:t>
              </a:r>
              <a:r>
                <a:rPr lang="el-GR" sz="1200" dirty="0" smtClean="0">
                  <a:solidFill>
                    <a:schemeClr val="tx2">
                      <a:lumMod val="40000"/>
                      <a:lumOff val="60000"/>
                    </a:schemeClr>
                  </a:solidFill>
                  <a:latin typeface="Impact" pitchFamily="34" charset="0"/>
                </a:rPr>
                <a:t>ω</a:t>
              </a:r>
              <a:r>
                <a:rPr lang="en-US" sz="1200" dirty="0" smtClean="0">
                  <a:solidFill>
                    <a:schemeClr val="tx2">
                      <a:lumMod val="40000"/>
                      <a:lumOff val="60000"/>
                    </a:schemeClr>
                  </a:solidFill>
                  <a:latin typeface="Impact" pitchFamily="34" charset="0"/>
                </a:rPr>
                <a:t>)  or (f)</a:t>
              </a:r>
              <a:endParaRPr lang="en-US" sz="1200" dirty="0">
                <a:solidFill>
                  <a:schemeClr val="tx2">
                    <a:lumMod val="40000"/>
                    <a:lumOff val="60000"/>
                  </a:schemeClr>
                </a:solidFill>
                <a:latin typeface="Impact" pitchFamily="34" charset="0"/>
              </a:endParaRPr>
            </a:p>
          </p:txBody>
        </p:sp>
        <p:cxnSp>
          <p:nvCxnSpPr>
            <p:cNvPr id="46" name="Straight Arrow Connector 45"/>
            <p:cNvCxnSpPr/>
            <p:nvPr/>
          </p:nvCxnSpPr>
          <p:spPr>
            <a:xfrm>
              <a:off x="2438400" y="2514600"/>
              <a:ext cx="0" cy="53340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2438400" y="3048000"/>
              <a:ext cx="685800"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3200400" y="2895600"/>
              <a:ext cx="421077" cy="369332"/>
            </a:xfrm>
            <a:prstGeom prst="rect">
              <a:avLst/>
            </a:prstGeom>
            <a:noFill/>
          </p:spPr>
          <p:txBody>
            <a:bodyPr wrap="none" rtlCol="0">
              <a:spAutoFit/>
            </a:bodyPr>
            <a:lstStyle/>
            <a:p>
              <a:r>
                <a:rPr lang="en-US" dirty="0" smtClean="0"/>
                <a:t>Re</a:t>
              </a:r>
              <a:endParaRPr lang="en-US" dirty="0"/>
            </a:p>
          </p:txBody>
        </p:sp>
        <p:sp>
          <p:nvSpPr>
            <p:cNvPr id="57" name="TextBox 56"/>
            <p:cNvSpPr txBox="1"/>
            <p:nvPr/>
          </p:nvSpPr>
          <p:spPr>
            <a:xfrm>
              <a:off x="2438400" y="2286000"/>
              <a:ext cx="646331" cy="369332"/>
            </a:xfrm>
            <a:prstGeom prst="rect">
              <a:avLst/>
            </a:prstGeom>
            <a:noFill/>
          </p:spPr>
          <p:txBody>
            <a:bodyPr wrap="none" rtlCol="0">
              <a:spAutoFit/>
            </a:bodyPr>
            <a:lstStyle/>
            <a:p>
              <a:r>
                <a:rPr lang="en-US" dirty="0" err="1" smtClean="0"/>
                <a:t>Imag</a:t>
              </a:r>
              <a:endParaRPr lang="en-US" dirty="0"/>
            </a:p>
          </p:txBody>
        </p:sp>
      </p:grpSp>
      <p:sp>
        <p:nvSpPr>
          <p:cNvPr id="58" name="TextBox 57"/>
          <p:cNvSpPr txBox="1"/>
          <p:nvPr/>
        </p:nvSpPr>
        <p:spPr>
          <a:xfrm>
            <a:off x="4495800" y="2590800"/>
            <a:ext cx="4193777" cy="430887"/>
          </a:xfrm>
          <a:prstGeom prst="rect">
            <a:avLst/>
          </a:prstGeom>
          <a:noFill/>
        </p:spPr>
        <p:txBody>
          <a:bodyPr wrap="none" rtlCol="0">
            <a:spAutoFit/>
          </a:bodyPr>
          <a:lstStyle/>
          <a:p>
            <a:r>
              <a:rPr lang="en-US" sz="1200" b="1" dirty="0" smtClean="0">
                <a:solidFill>
                  <a:srgbClr val="002060"/>
                </a:solidFill>
                <a:latin typeface="Arial" pitchFamily="34" charset="0"/>
                <a:cs typeface="Arial" pitchFamily="34" charset="0"/>
              </a:rPr>
              <a:t>I</a:t>
            </a:r>
            <a:r>
              <a:rPr lang="en-US" sz="1000" b="1" dirty="0" smtClean="0">
                <a:solidFill>
                  <a:srgbClr val="002060"/>
                </a:solidFill>
                <a:latin typeface="Arial" pitchFamily="34" charset="0"/>
                <a:cs typeface="Arial" pitchFamily="34" charset="0"/>
              </a:rPr>
              <a:t>nphase – a common name for the real part of the output</a:t>
            </a:r>
          </a:p>
          <a:p>
            <a:r>
              <a:rPr lang="en-US" sz="1000" b="1" dirty="0" smtClean="0">
                <a:solidFill>
                  <a:srgbClr val="002060"/>
                </a:solidFill>
                <a:latin typeface="Arial" pitchFamily="34" charset="0"/>
                <a:cs typeface="Arial" pitchFamily="34" charset="0"/>
              </a:rPr>
              <a:t>Quadrature – a common name for the imaginary part of the output</a:t>
            </a:r>
            <a:endParaRPr lang="en-US" sz="1000" b="1" dirty="0">
              <a:solidFill>
                <a:srgbClr val="002060"/>
              </a:solidFill>
              <a:latin typeface="Arial" pitchFamily="34" charset="0"/>
              <a:cs typeface="Arial" pitchFamily="34" charset="0"/>
            </a:endParaRPr>
          </a:p>
        </p:txBody>
      </p:sp>
      <p:sp>
        <p:nvSpPr>
          <p:cNvPr id="87" name="TextBox 86"/>
          <p:cNvSpPr txBox="1"/>
          <p:nvPr/>
        </p:nvSpPr>
        <p:spPr>
          <a:xfrm>
            <a:off x="1295400" y="4343400"/>
            <a:ext cx="914400" cy="646331"/>
          </a:xfrm>
          <a:prstGeom prst="rect">
            <a:avLst/>
          </a:prstGeom>
          <a:noFill/>
        </p:spPr>
        <p:txBody>
          <a:bodyPr wrap="square" rtlCol="0">
            <a:spAutoFit/>
          </a:bodyPr>
          <a:lstStyle/>
          <a:p>
            <a:r>
              <a:rPr lang="en-US" dirty="0" smtClean="0">
                <a:solidFill>
                  <a:srgbClr val="00B050"/>
                </a:solidFill>
                <a:latin typeface="+mj-lt"/>
              </a:rPr>
              <a:t>primary field</a:t>
            </a:r>
            <a:endParaRPr lang="en-US" dirty="0">
              <a:solidFill>
                <a:srgbClr val="00B050"/>
              </a:solidFill>
              <a:latin typeface="+mj-lt"/>
            </a:endParaRPr>
          </a:p>
        </p:txBody>
      </p:sp>
      <p:cxnSp>
        <p:nvCxnSpPr>
          <p:cNvPr id="89" name="Straight Arrow Connector 88"/>
          <p:cNvCxnSpPr/>
          <p:nvPr/>
        </p:nvCxnSpPr>
        <p:spPr>
          <a:xfrm flipV="1">
            <a:off x="1447800" y="5181600"/>
            <a:ext cx="533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V="1">
            <a:off x="1676400" y="5410200"/>
            <a:ext cx="5334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990600" y="6172200"/>
            <a:ext cx="1805302" cy="369332"/>
          </a:xfrm>
          <a:prstGeom prst="rect">
            <a:avLst/>
          </a:prstGeom>
          <a:noFill/>
        </p:spPr>
        <p:txBody>
          <a:bodyPr wrap="none" rtlCol="0">
            <a:spAutoFit/>
          </a:bodyPr>
          <a:lstStyle/>
          <a:p>
            <a:r>
              <a:rPr lang="en-US" dirty="0" smtClean="0">
                <a:latin typeface="Impact" pitchFamily="34" charset="0"/>
              </a:rPr>
              <a:t>ground response</a:t>
            </a:r>
            <a:endParaRPr lang="en-US" dirty="0">
              <a:latin typeface="Impact" pitchFamily="34" charset="0"/>
            </a:endParaRPr>
          </a:p>
        </p:txBody>
      </p:sp>
      <p:sp>
        <p:nvSpPr>
          <p:cNvPr id="93" name="TextBox 92"/>
          <p:cNvSpPr txBox="1"/>
          <p:nvPr/>
        </p:nvSpPr>
        <p:spPr>
          <a:xfrm>
            <a:off x="3886200" y="3810000"/>
            <a:ext cx="4495800" cy="2554545"/>
          </a:xfrm>
          <a:prstGeom prst="rect">
            <a:avLst/>
          </a:prstGeom>
          <a:noFill/>
          <a:ln w="3175">
            <a:solidFill>
              <a:schemeClr val="tx2">
                <a:lumMod val="40000"/>
                <a:lumOff val="60000"/>
              </a:schemeClr>
            </a:solidFill>
          </a:ln>
        </p:spPr>
        <p:txBody>
          <a:bodyPr wrap="square" rtlCol="0">
            <a:spAutoFit/>
          </a:bodyPr>
          <a:lstStyle/>
          <a:p>
            <a:pPr algn="ctr"/>
            <a:r>
              <a:rPr lang="en-US" sz="1400" u="sng" dirty="0" smtClean="0">
                <a:solidFill>
                  <a:srgbClr val="002060"/>
                </a:solidFill>
              </a:rPr>
              <a:t>Normalization</a:t>
            </a:r>
          </a:p>
          <a:p>
            <a:pPr>
              <a:buFont typeface="Courier New" pitchFamily="49" charset="0"/>
              <a:buChar char="o"/>
            </a:pPr>
            <a:r>
              <a:rPr lang="en-US" sz="1400" dirty="0" smtClean="0">
                <a:solidFill>
                  <a:srgbClr val="002060"/>
                </a:solidFill>
              </a:rPr>
              <a:t> </a:t>
            </a:r>
            <a:r>
              <a:rPr lang="en-US" sz="1200" i="1" dirty="0" smtClean="0">
                <a:solidFill>
                  <a:srgbClr val="002060"/>
                </a:solidFill>
              </a:rPr>
              <a:t>the strongest field is that directly from the transmitter which contains no part of the ground response</a:t>
            </a:r>
          </a:p>
          <a:p>
            <a:pPr>
              <a:buFont typeface="Courier New" pitchFamily="49" charset="0"/>
              <a:buChar char="o"/>
            </a:pPr>
            <a:r>
              <a:rPr lang="en-US" sz="1200" i="1" dirty="0" smtClean="0">
                <a:solidFill>
                  <a:srgbClr val="002060"/>
                </a:solidFill>
              </a:rPr>
              <a:t> this direct (primary) field is inphase and can be computed if the coil strength and the current are known</a:t>
            </a:r>
          </a:p>
          <a:p>
            <a:pPr>
              <a:buFont typeface="Courier New" pitchFamily="49" charset="0"/>
              <a:buChar char="o"/>
            </a:pPr>
            <a:r>
              <a:rPr lang="en-US" sz="1200" i="1" dirty="0" smtClean="0">
                <a:solidFill>
                  <a:srgbClr val="002060"/>
                </a:solidFill>
              </a:rPr>
              <a:t> this primary field is removed from the output voltage either by computation or by the use of a bucking coil (e.g. airborne systems)</a:t>
            </a:r>
          </a:p>
          <a:p>
            <a:pPr>
              <a:buFont typeface="Courier New" pitchFamily="49" charset="0"/>
              <a:buChar char="o"/>
            </a:pPr>
            <a:r>
              <a:rPr lang="en-US" sz="1200" i="1" dirty="0" smtClean="0">
                <a:solidFill>
                  <a:srgbClr val="002060"/>
                </a:solidFill>
              </a:rPr>
              <a:t> the remaining voltage is the ground response</a:t>
            </a:r>
          </a:p>
          <a:p>
            <a:pPr>
              <a:buFont typeface="Courier New" pitchFamily="49" charset="0"/>
              <a:buChar char="o"/>
            </a:pPr>
            <a:r>
              <a:rPr lang="en-US" sz="1200" i="1" dirty="0" smtClean="0">
                <a:solidFill>
                  <a:srgbClr val="002060"/>
                </a:solidFill>
              </a:rPr>
              <a:t> the remaining or secondary voltage is then divided by the primary voltage which was previously subtracted</a:t>
            </a:r>
          </a:p>
          <a:p>
            <a:pPr>
              <a:buFont typeface="Courier New" pitchFamily="49" charset="0"/>
              <a:buChar char="o"/>
            </a:pPr>
            <a:r>
              <a:rPr lang="en-US" sz="1200" i="1" dirty="0" smtClean="0">
                <a:solidFill>
                  <a:srgbClr val="002060"/>
                </a:solidFill>
              </a:rPr>
              <a:t> the resulting voltage output is then dimensionless</a:t>
            </a:r>
          </a:p>
          <a:p>
            <a:pPr>
              <a:buFont typeface="Courier New" pitchFamily="49" charset="0"/>
              <a:buChar char="o"/>
            </a:pPr>
            <a:r>
              <a:rPr lang="en-US" sz="1200" i="1" dirty="0" smtClean="0">
                <a:solidFill>
                  <a:srgbClr val="002060"/>
                </a:solidFill>
              </a:rPr>
              <a:t> depending upon the manufacturer the resulting voltage can be adjusted to different units</a:t>
            </a:r>
          </a:p>
        </p:txBody>
      </p:sp>
      <p:sp>
        <p:nvSpPr>
          <p:cNvPr id="38" name="TextBox 37"/>
          <p:cNvSpPr txBox="1"/>
          <p:nvPr/>
        </p:nvSpPr>
        <p:spPr>
          <a:xfrm>
            <a:off x="2209800" y="3124200"/>
            <a:ext cx="1548244" cy="369332"/>
          </a:xfrm>
          <a:prstGeom prst="rect">
            <a:avLst/>
          </a:prstGeom>
          <a:noFill/>
        </p:spPr>
        <p:txBody>
          <a:bodyPr wrap="none" rtlCol="0">
            <a:spAutoFit/>
          </a:bodyPr>
          <a:lstStyle/>
          <a:p>
            <a:r>
              <a:rPr lang="en-US" dirty="0" smtClean="0"/>
              <a:t>complex plane</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3"/>
          <p:cNvSpPr>
            <a:spLocks noGrp="1"/>
          </p:cNvSpPr>
          <p:nvPr>
            <p:ph type="ftr" sz="quarter" idx="11"/>
          </p:nvPr>
        </p:nvSpPr>
        <p:spPr>
          <a:noFill/>
        </p:spPr>
        <p:txBody>
          <a:bodyPr/>
          <a:lstStyle/>
          <a:p>
            <a:r>
              <a:rPr lang="en-US" smtClean="0"/>
              <a:t>EMIGMA FDEM Tutorial</a:t>
            </a:r>
          </a:p>
        </p:txBody>
      </p:sp>
      <p:sp>
        <p:nvSpPr>
          <p:cNvPr id="14339" name="Slide Number Placeholder 4"/>
          <p:cNvSpPr>
            <a:spLocks noGrp="1"/>
          </p:cNvSpPr>
          <p:nvPr>
            <p:ph type="sldNum" sz="quarter" idx="12"/>
          </p:nvPr>
        </p:nvSpPr>
        <p:spPr>
          <a:noFill/>
        </p:spPr>
        <p:txBody>
          <a:bodyPr/>
          <a:lstStyle/>
          <a:p>
            <a:fld id="{63524BF0-8EAD-4881-B200-8BE1E567B186}" type="slidenum">
              <a:rPr lang="en-US" smtClean="0"/>
              <a:pPr/>
              <a:t>20</a:t>
            </a:fld>
            <a:endParaRPr lang="en-US" smtClean="0"/>
          </a:p>
        </p:txBody>
      </p:sp>
      <p:sp>
        <p:nvSpPr>
          <p:cNvPr id="14340" name="Rectangle 2"/>
          <p:cNvSpPr>
            <a:spLocks noGrp="1" noChangeArrowheads="1"/>
          </p:cNvSpPr>
          <p:nvPr>
            <p:ph type="title"/>
          </p:nvPr>
        </p:nvSpPr>
        <p:spPr>
          <a:xfrm>
            <a:off x="-304800" y="0"/>
            <a:ext cx="5562600" cy="838200"/>
          </a:xfrm>
        </p:spPr>
        <p:txBody>
          <a:bodyPr/>
          <a:lstStyle/>
          <a:p>
            <a:pPr eaLnBrk="1" hangingPunct="1"/>
            <a:r>
              <a:rPr lang="en-US" sz="3600" smtClean="0"/>
              <a:t>Plotting Data - 2</a:t>
            </a:r>
          </a:p>
        </p:txBody>
      </p:sp>
      <p:sp>
        <p:nvSpPr>
          <p:cNvPr id="14341" name="Text Box 5"/>
          <p:cNvSpPr txBox="1">
            <a:spLocks noChangeArrowheads="1"/>
          </p:cNvSpPr>
          <p:nvPr/>
        </p:nvSpPr>
        <p:spPr bwMode="auto">
          <a:xfrm>
            <a:off x="5257800" y="2133600"/>
            <a:ext cx="2292350" cy="1096963"/>
          </a:xfrm>
          <a:prstGeom prst="rect">
            <a:avLst/>
          </a:prstGeom>
          <a:noFill/>
          <a:ln w="9525">
            <a:noFill/>
            <a:miter lim="800000"/>
            <a:headEnd/>
            <a:tailEnd/>
          </a:ln>
        </p:spPr>
        <p:txBody>
          <a:bodyPr wrap="none">
            <a:spAutoFit/>
          </a:bodyPr>
          <a:lstStyle/>
          <a:p>
            <a:r>
              <a:rPr lang="en-US" b="1"/>
              <a:t>app rho display</a:t>
            </a:r>
          </a:p>
          <a:p>
            <a:r>
              <a:rPr lang="en-US"/>
              <a:t> </a:t>
            </a:r>
            <a:r>
              <a:rPr lang="en-US" sz="1800"/>
              <a:t>use calculated best fit </a:t>
            </a:r>
          </a:p>
          <a:p>
            <a:r>
              <a:rPr lang="en-US" sz="1800"/>
              <a:t> apparent resistivity</a:t>
            </a:r>
          </a:p>
        </p:txBody>
      </p:sp>
      <p:sp>
        <p:nvSpPr>
          <p:cNvPr id="14342" name="Line 6"/>
          <p:cNvSpPr>
            <a:spLocks noChangeShapeType="1"/>
          </p:cNvSpPr>
          <p:nvPr/>
        </p:nvSpPr>
        <p:spPr bwMode="auto">
          <a:xfrm flipH="1" flipV="1">
            <a:off x="4648200" y="2438400"/>
            <a:ext cx="457200" cy="152400"/>
          </a:xfrm>
          <a:prstGeom prst="line">
            <a:avLst/>
          </a:prstGeom>
          <a:noFill/>
          <a:ln w="9525">
            <a:solidFill>
              <a:schemeClr val="tx1"/>
            </a:solidFill>
            <a:round/>
            <a:headEnd/>
            <a:tailEnd type="triangle" w="med" len="med"/>
          </a:ln>
        </p:spPr>
        <p:txBody>
          <a:bodyPr/>
          <a:lstStyle/>
          <a:p>
            <a:endParaRPr lang="en-US"/>
          </a:p>
        </p:txBody>
      </p:sp>
      <p:sp>
        <p:nvSpPr>
          <p:cNvPr id="14343" name="Text Box 7"/>
          <p:cNvSpPr txBox="1">
            <a:spLocks noChangeArrowheads="1"/>
          </p:cNvSpPr>
          <p:nvPr/>
        </p:nvSpPr>
        <p:spPr bwMode="auto">
          <a:xfrm>
            <a:off x="2743200" y="5410200"/>
            <a:ext cx="4225925" cy="822325"/>
          </a:xfrm>
          <a:prstGeom prst="rect">
            <a:avLst/>
          </a:prstGeom>
          <a:noFill/>
          <a:ln w="9525">
            <a:noFill/>
            <a:miter lim="800000"/>
            <a:headEnd/>
            <a:tailEnd/>
          </a:ln>
        </p:spPr>
        <p:txBody>
          <a:bodyPr wrap="none">
            <a:spAutoFit/>
          </a:bodyPr>
          <a:lstStyle/>
          <a:p>
            <a:r>
              <a:rPr lang="en-US"/>
              <a:t>for apparent conductivity</a:t>
            </a:r>
          </a:p>
          <a:p>
            <a:r>
              <a:rPr lang="en-US"/>
              <a:t>Settings -&gt; Custom -&gt; App Cond</a:t>
            </a:r>
          </a:p>
        </p:txBody>
      </p:sp>
      <p:pic>
        <p:nvPicPr>
          <p:cNvPr id="14344" name="Picture 8"/>
          <p:cNvPicPr>
            <a:picLocks noChangeAspect="1" noChangeArrowheads="1"/>
          </p:cNvPicPr>
          <p:nvPr/>
        </p:nvPicPr>
        <p:blipFill>
          <a:blip r:embed="rId2" cstate="print"/>
          <a:srcRect/>
          <a:stretch>
            <a:fillRect/>
          </a:stretch>
        </p:blipFill>
        <p:spPr bwMode="auto">
          <a:xfrm>
            <a:off x="304800" y="838200"/>
            <a:ext cx="4381500" cy="421005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11"/>
          </p:nvPr>
        </p:nvSpPr>
        <p:spPr>
          <a:noFill/>
        </p:spPr>
        <p:txBody>
          <a:bodyPr/>
          <a:lstStyle/>
          <a:p>
            <a:r>
              <a:rPr lang="en-US" smtClean="0"/>
              <a:t>EMIGMA FDEM Tutorial</a:t>
            </a:r>
          </a:p>
        </p:txBody>
      </p:sp>
      <p:sp>
        <p:nvSpPr>
          <p:cNvPr id="15363" name="Slide Number Placeholder 4"/>
          <p:cNvSpPr>
            <a:spLocks noGrp="1"/>
          </p:cNvSpPr>
          <p:nvPr>
            <p:ph type="sldNum" sz="quarter" idx="12"/>
          </p:nvPr>
        </p:nvSpPr>
        <p:spPr>
          <a:noFill/>
        </p:spPr>
        <p:txBody>
          <a:bodyPr/>
          <a:lstStyle/>
          <a:p>
            <a:fld id="{8D4F1073-0CF6-4225-ACC9-ECFCA9F9C571}" type="slidenum">
              <a:rPr lang="en-US" smtClean="0"/>
              <a:pPr/>
              <a:t>21</a:t>
            </a:fld>
            <a:endParaRPr lang="en-US" smtClean="0"/>
          </a:p>
        </p:txBody>
      </p:sp>
      <p:sp>
        <p:nvSpPr>
          <p:cNvPr id="15364" name="Rectangle 2"/>
          <p:cNvSpPr>
            <a:spLocks noGrp="1" noChangeArrowheads="1"/>
          </p:cNvSpPr>
          <p:nvPr>
            <p:ph type="title"/>
          </p:nvPr>
        </p:nvSpPr>
        <p:spPr>
          <a:xfrm>
            <a:off x="-304800" y="0"/>
            <a:ext cx="5562600" cy="838200"/>
          </a:xfrm>
        </p:spPr>
        <p:txBody>
          <a:bodyPr/>
          <a:lstStyle/>
          <a:p>
            <a:pPr eaLnBrk="1" hangingPunct="1"/>
            <a:r>
              <a:rPr lang="en-US" sz="3600" smtClean="0"/>
              <a:t>Gridding data - 1</a:t>
            </a:r>
          </a:p>
        </p:txBody>
      </p:sp>
      <p:sp>
        <p:nvSpPr>
          <p:cNvPr id="15365" name="Text Box 3"/>
          <p:cNvSpPr txBox="1">
            <a:spLocks noChangeArrowheads="1"/>
          </p:cNvSpPr>
          <p:nvPr/>
        </p:nvSpPr>
        <p:spPr bwMode="auto">
          <a:xfrm>
            <a:off x="2286000" y="838200"/>
            <a:ext cx="3454400" cy="822325"/>
          </a:xfrm>
          <a:prstGeom prst="rect">
            <a:avLst/>
          </a:prstGeom>
          <a:noFill/>
          <a:ln w="9525">
            <a:noFill/>
            <a:miter lim="800000"/>
            <a:headEnd/>
            <a:tailEnd/>
          </a:ln>
        </p:spPr>
        <p:txBody>
          <a:bodyPr>
            <a:spAutoFit/>
          </a:bodyPr>
          <a:lstStyle/>
          <a:p>
            <a:r>
              <a:rPr lang="en-US" b="1"/>
              <a:t>Interpolate to Grid</a:t>
            </a:r>
          </a:p>
          <a:p>
            <a:r>
              <a:rPr lang="en-US"/>
              <a:t>  interpolate to regular grid</a:t>
            </a:r>
            <a:endParaRPr lang="en-US" sz="1800"/>
          </a:p>
        </p:txBody>
      </p:sp>
      <p:sp>
        <p:nvSpPr>
          <p:cNvPr id="15366" name="Line 4"/>
          <p:cNvSpPr>
            <a:spLocks noChangeShapeType="1"/>
          </p:cNvSpPr>
          <p:nvPr/>
        </p:nvSpPr>
        <p:spPr bwMode="auto">
          <a:xfrm flipH="1">
            <a:off x="1676400" y="1295400"/>
            <a:ext cx="457200" cy="228600"/>
          </a:xfrm>
          <a:prstGeom prst="line">
            <a:avLst/>
          </a:prstGeom>
          <a:noFill/>
          <a:ln w="9525">
            <a:solidFill>
              <a:schemeClr val="tx1"/>
            </a:solidFill>
            <a:round/>
            <a:headEnd/>
            <a:tailEnd type="triangle" w="med" len="med"/>
          </a:ln>
        </p:spPr>
        <p:txBody>
          <a:bodyPr/>
          <a:lstStyle/>
          <a:p>
            <a:endParaRPr lang="en-US"/>
          </a:p>
        </p:txBody>
      </p:sp>
      <p:pic>
        <p:nvPicPr>
          <p:cNvPr id="15367" name="Picture 8"/>
          <p:cNvPicPr>
            <a:picLocks noChangeAspect="1" noChangeArrowheads="1"/>
          </p:cNvPicPr>
          <p:nvPr/>
        </p:nvPicPr>
        <p:blipFill>
          <a:blip r:embed="rId2" cstate="print"/>
          <a:srcRect/>
          <a:stretch>
            <a:fillRect/>
          </a:stretch>
        </p:blipFill>
        <p:spPr bwMode="auto">
          <a:xfrm>
            <a:off x="1676400" y="1676400"/>
            <a:ext cx="3886200" cy="3030538"/>
          </a:xfrm>
          <a:prstGeom prst="rect">
            <a:avLst/>
          </a:prstGeom>
          <a:noFill/>
          <a:ln w="9525">
            <a:noFill/>
            <a:miter lim="800000"/>
            <a:headEnd/>
            <a:tailEnd/>
          </a:ln>
        </p:spPr>
      </p:pic>
      <p:pic>
        <p:nvPicPr>
          <p:cNvPr id="15368" name="Picture 9"/>
          <p:cNvPicPr>
            <a:picLocks noChangeAspect="1" noChangeArrowheads="1"/>
          </p:cNvPicPr>
          <p:nvPr/>
        </p:nvPicPr>
        <p:blipFill>
          <a:blip r:embed="rId3" cstate="print"/>
          <a:srcRect/>
          <a:stretch>
            <a:fillRect/>
          </a:stretch>
        </p:blipFill>
        <p:spPr bwMode="auto">
          <a:xfrm>
            <a:off x="4125913" y="2997200"/>
            <a:ext cx="4675187" cy="3257550"/>
          </a:xfrm>
          <a:prstGeom prst="rect">
            <a:avLst/>
          </a:prstGeom>
          <a:noFill/>
          <a:ln w="9525">
            <a:noFill/>
            <a:miter lim="800000"/>
            <a:headEnd/>
            <a:tailEnd/>
          </a:ln>
        </p:spPr>
      </p:pic>
      <p:sp>
        <p:nvSpPr>
          <p:cNvPr id="15369" name="Text Box 10"/>
          <p:cNvSpPr txBox="1">
            <a:spLocks noChangeArrowheads="1"/>
          </p:cNvSpPr>
          <p:nvPr/>
        </p:nvSpPr>
        <p:spPr bwMode="auto">
          <a:xfrm>
            <a:off x="5689600" y="2057400"/>
            <a:ext cx="3454400" cy="457200"/>
          </a:xfrm>
          <a:prstGeom prst="rect">
            <a:avLst/>
          </a:prstGeom>
          <a:noFill/>
          <a:ln w="9525">
            <a:noFill/>
            <a:miter lim="800000"/>
            <a:headEnd/>
            <a:tailEnd/>
          </a:ln>
        </p:spPr>
        <p:txBody>
          <a:bodyPr>
            <a:spAutoFit/>
          </a:bodyPr>
          <a:lstStyle/>
          <a:p>
            <a:r>
              <a:rPr lang="en-US" b="1"/>
              <a:t>Select Components</a:t>
            </a:r>
            <a:r>
              <a:rPr lang="en-US"/>
              <a:t>   </a:t>
            </a:r>
            <a:endParaRPr lang="en-US" sz="1800"/>
          </a:p>
        </p:txBody>
      </p:sp>
      <p:sp>
        <p:nvSpPr>
          <p:cNvPr id="15370" name="Text Box 11"/>
          <p:cNvSpPr txBox="1">
            <a:spLocks noChangeArrowheads="1"/>
          </p:cNvSpPr>
          <p:nvPr/>
        </p:nvSpPr>
        <p:spPr bwMode="auto">
          <a:xfrm>
            <a:off x="381000" y="5029200"/>
            <a:ext cx="3454400" cy="457200"/>
          </a:xfrm>
          <a:prstGeom prst="rect">
            <a:avLst/>
          </a:prstGeom>
          <a:noFill/>
          <a:ln w="9525">
            <a:noFill/>
            <a:miter lim="800000"/>
            <a:headEnd/>
            <a:tailEnd/>
          </a:ln>
        </p:spPr>
        <p:txBody>
          <a:bodyPr>
            <a:spAutoFit/>
          </a:bodyPr>
          <a:lstStyle/>
          <a:p>
            <a:r>
              <a:rPr lang="en-US" b="1"/>
              <a:t>Set Grid Settings</a:t>
            </a:r>
            <a:r>
              <a:rPr lang="en-US"/>
              <a:t>   </a:t>
            </a:r>
            <a:endParaRPr lang="en-US" sz="1800"/>
          </a:p>
        </p:txBody>
      </p:sp>
      <p:pic>
        <p:nvPicPr>
          <p:cNvPr id="15371" name="Picture 12" descr="E:\users\conrad\WebTutorials\grding.gif"/>
          <p:cNvPicPr>
            <a:picLocks noChangeAspect="1" noChangeArrowheads="1"/>
          </p:cNvPicPr>
          <p:nvPr/>
        </p:nvPicPr>
        <p:blipFill>
          <a:blip r:embed="rId4" cstate="print"/>
          <a:srcRect/>
          <a:stretch>
            <a:fillRect/>
          </a:stretch>
        </p:blipFill>
        <p:spPr bwMode="auto">
          <a:xfrm>
            <a:off x="228600" y="1219200"/>
            <a:ext cx="1371600" cy="102552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Footer Placeholder 3"/>
          <p:cNvSpPr>
            <a:spLocks noGrp="1"/>
          </p:cNvSpPr>
          <p:nvPr>
            <p:ph type="ftr" sz="quarter" idx="11"/>
          </p:nvPr>
        </p:nvSpPr>
        <p:spPr>
          <a:noFill/>
        </p:spPr>
        <p:txBody>
          <a:bodyPr/>
          <a:lstStyle/>
          <a:p>
            <a:r>
              <a:rPr lang="en-US" smtClean="0"/>
              <a:t>EMIGMA FDEM Tutorial</a:t>
            </a:r>
          </a:p>
        </p:txBody>
      </p:sp>
      <p:sp>
        <p:nvSpPr>
          <p:cNvPr id="4100" name="Slide Number Placeholder 4"/>
          <p:cNvSpPr>
            <a:spLocks noGrp="1"/>
          </p:cNvSpPr>
          <p:nvPr>
            <p:ph type="sldNum" sz="quarter" idx="12"/>
          </p:nvPr>
        </p:nvSpPr>
        <p:spPr>
          <a:noFill/>
        </p:spPr>
        <p:txBody>
          <a:bodyPr/>
          <a:lstStyle/>
          <a:p>
            <a:fld id="{94155C1E-2625-4D11-A25A-84C33AFAF0E5}" type="slidenum">
              <a:rPr lang="en-US" smtClean="0"/>
              <a:pPr/>
              <a:t>22</a:t>
            </a:fld>
            <a:endParaRPr lang="en-US" smtClean="0"/>
          </a:p>
        </p:txBody>
      </p:sp>
      <p:sp>
        <p:nvSpPr>
          <p:cNvPr id="4101" name="Rectangle 2"/>
          <p:cNvSpPr>
            <a:spLocks noGrp="1" noChangeArrowheads="1"/>
          </p:cNvSpPr>
          <p:nvPr>
            <p:ph type="title"/>
          </p:nvPr>
        </p:nvSpPr>
        <p:spPr>
          <a:xfrm>
            <a:off x="-304800" y="0"/>
            <a:ext cx="5562600" cy="838200"/>
          </a:xfrm>
        </p:spPr>
        <p:txBody>
          <a:bodyPr/>
          <a:lstStyle/>
          <a:p>
            <a:pPr eaLnBrk="1" hangingPunct="1"/>
            <a:r>
              <a:rPr lang="en-US" sz="3600" smtClean="0"/>
              <a:t>Gridding data - 2</a:t>
            </a:r>
          </a:p>
        </p:txBody>
      </p:sp>
      <p:sp>
        <p:nvSpPr>
          <p:cNvPr id="4102" name="Text Box 3"/>
          <p:cNvSpPr txBox="1">
            <a:spLocks noChangeArrowheads="1"/>
          </p:cNvSpPr>
          <p:nvPr/>
        </p:nvSpPr>
        <p:spPr bwMode="auto">
          <a:xfrm>
            <a:off x="4419600" y="838200"/>
            <a:ext cx="3454400" cy="457200"/>
          </a:xfrm>
          <a:prstGeom prst="rect">
            <a:avLst/>
          </a:prstGeom>
          <a:noFill/>
          <a:ln w="9525">
            <a:noFill/>
            <a:miter lim="800000"/>
            <a:headEnd/>
            <a:tailEnd/>
          </a:ln>
        </p:spPr>
        <p:txBody>
          <a:bodyPr>
            <a:spAutoFit/>
          </a:bodyPr>
          <a:lstStyle/>
          <a:p>
            <a:r>
              <a:rPr lang="en-US" b="1"/>
              <a:t>Interpolate to Grid</a:t>
            </a:r>
            <a:r>
              <a:rPr lang="en-US"/>
              <a:t>  </a:t>
            </a:r>
            <a:endParaRPr lang="en-US" sz="1800"/>
          </a:p>
        </p:txBody>
      </p:sp>
      <p:sp>
        <p:nvSpPr>
          <p:cNvPr id="4103" name="Line 4"/>
          <p:cNvSpPr>
            <a:spLocks noChangeShapeType="1"/>
          </p:cNvSpPr>
          <p:nvPr/>
        </p:nvSpPr>
        <p:spPr bwMode="auto">
          <a:xfrm flipH="1">
            <a:off x="1676400" y="1295400"/>
            <a:ext cx="457200" cy="228600"/>
          </a:xfrm>
          <a:prstGeom prst="line">
            <a:avLst/>
          </a:prstGeom>
          <a:noFill/>
          <a:ln w="9525">
            <a:solidFill>
              <a:schemeClr val="tx1"/>
            </a:solidFill>
            <a:round/>
            <a:headEnd/>
            <a:tailEnd type="triangle" w="med" len="med"/>
          </a:ln>
        </p:spPr>
        <p:txBody>
          <a:bodyPr/>
          <a:lstStyle/>
          <a:p>
            <a:endParaRPr lang="en-US"/>
          </a:p>
        </p:txBody>
      </p:sp>
      <p:pic>
        <p:nvPicPr>
          <p:cNvPr id="4104" name="Picture 6"/>
          <p:cNvPicPr>
            <a:picLocks noChangeAspect="1" noChangeArrowheads="1"/>
          </p:cNvPicPr>
          <p:nvPr/>
        </p:nvPicPr>
        <p:blipFill>
          <a:blip r:embed="rId3" cstate="print"/>
          <a:srcRect/>
          <a:stretch>
            <a:fillRect/>
          </a:stretch>
        </p:blipFill>
        <p:spPr bwMode="auto">
          <a:xfrm>
            <a:off x="76200" y="914400"/>
            <a:ext cx="3886200" cy="3030538"/>
          </a:xfrm>
          <a:prstGeom prst="rect">
            <a:avLst/>
          </a:prstGeom>
          <a:noFill/>
          <a:ln w="9525">
            <a:noFill/>
            <a:miter lim="800000"/>
            <a:headEnd/>
            <a:tailEnd/>
          </a:ln>
        </p:spPr>
      </p:pic>
      <p:sp>
        <p:nvSpPr>
          <p:cNvPr id="4105" name="Text Box 9"/>
          <p:cNvSpPr txBox="1">
            <a:spLocks noChangeArrowheads="1"/>
          </p:cNvSpPr>
          <p:nvPr/>
        </p:nvSpPr>
        <p:spPr bwMode="auto">
          <a:xfrm>
            <a:off x="6705600" y="2057400"/>
            <a:ext cx="1752600" cy="457200"/>
          </a:xfrm>
          <a:prstGeom prst="rect">
            <a:avLst/>
          </a:prstGeom>
          <a:noFill/>
          <a:ln w="9525">
            <a:noFill/>
            <a:miter lim="800000"/>
            <a:headEnd/>
            <a:tailEnd/>
          </a:ln>
        </p:spPr>
        <p:txBody>
          <a:bodyPr>
            <a:spAutoFit/>
          </a:bodyPr>
          <a:lstStyle/>
          <a:p>
            <a:r>
              <a:rPr lang="en-US" b="1"/>
              <a:t>View Grids</a:t>
            </a:r>
            <a:r>
              <a:rPr lang="en-US"/>
              <a:t> </a:t>
            </a:r>
            <a:endParaRPr lang="en-US" sz="1800"/>
          </a:p>
        </p:txBody>
      </p:sp>
      <p:sp>
        <p:nvSpPr>
          <p:cNvPr id="4106" name="Line 10"/>
          <p:cNvSpPr>
            <a:spLocks noChangeShapeType="1"/>
          </p:cNvSpPr>
          <p:nvPr/>
        </p:nvSpPr>
        <p:spPr bwMode="auto">
          <a:xfrm flipH="1">
            <a:off x="3581400" y="1295400"/>
            <a:ext cx="1143000" cy="2362200"/>
          </a:xfrm>
          <a:prstGeom prst="line">
            <a:avLst/>
          </a:prstGeom>
          <a:noFill/>
          <a:ln w="9525">
            <a:solidFill>
              <a:schemeClr val="tx1"/>
            </a:solidFill>
            <a:round/>
            <a:headEnd/>
            <a:tailEnd type="triangle" w="med" len="med"/>
          </a:ln>
        </p:spPr>
        <p:txBody>
          <a:bodyPr/>
          <a:lstStyle/>
          <a:p>
            <a:endParaRPr lang="en-US"/>
          </a:p>
        </p:txBody>
      </p:sp>
      <p:pic>
        <p:nvPicPr>
          <p:cNvPr id="4107" name="Picture 11"/>
          <p:cNvPicPr>
            <a:picLocks noChangeAspect="1" noChangeArrowheads="1"/>
          </p:cNvPicPr>
          <p:nvPr/>
        </p:nvPicPr>
        <p:blipFill>
          <a:blip r:embed="rId4" cstate="print"/>
          <a:srcRect/>
          <a:stretch>
            <a:fillRect/>
          </a:stretch>
        </p:blipFill>
        <p:spPr bwMode="auto">
          <a:xfrm>
            <a:off x="4800600" y="1447800"/>
            <a:ext cx="1771650" cy="1143000"/>
          </a:xfrm>
          <a:prstGeom prst="rect">
            <a:avLst/>
          </a:prstGeom>
          <a:noFill/>
          <a:ln w="9525">
            <a:noFill/>
            <a:miter lim="800000"/>
            <a:headEnd/>
            <a:tailEnd/>
          </a:ln>
        </p:spPr>
      </p:pic>
      <p:sp>
        <p:nvSpPr>
          <p:cNvPr id="4108" name="Text Box 13"/>
          <p:cNvSpPr txBox="1">
            <a:spLocks noChangeArrowheads="1"/>
          </p:cNvSpPr>
          <p:nvPr/>
        </p:nvSpPr>
        <p:spPr bwMode="auto">
          <a:xfrm>
            <a:off x="228600" y="4876800"/>
            <a:ext cx="3276600" cy="1187450"/>
          </a:xfrm>
          <a:prstGeom prst="rect">
            <a:avLst/>
          </a:prstGeom>
          <a:noFill/>
          <a:ln w="9525">
            <a:noFill/>
            <a:miter lim="800000"/>
            <a:headEnd/>
            <a:tailEnd/>
          </a:ln>
        </p:spPr>
        <p:txBody>
          <a:bodyPr>
            <a:spAutoFit/>
          </a:bodyPr>
          <a:lstStyle/>
          <a:p>
            <a:r>
              <a:rPr lang="en-US" b="1"/>
              <a:t>View Grid Characteristics </a:t>
            </a:r>
          </a:p>
          <a:p>
            <a:r>
              <a:rPr lang="en-US" b="1"/>
              <a:t> </a:t>
            </a:r>
            <a:endParaRPr lang="en-US" sz="1800"/>
          </a:p>
        </p:txBody>
      </p:sp>
      <p:graphicFrame>
        <p:nvGraphicFramePr>
          <p:cNvPr id="4098" name="Object 14"/>
          <p:cNvGraphicFramePr>
            <a:graphicFrameLocks noChangeAspect="1"/>
          </p:cNvGraphicFramePr>
          <p:nvPr/>
        </p:nvGraphicFramePr>
        <p:xfrm>
          <a:off x="4191000" y="2743200"/>
          <a:ext cx="4676775" cy="3476625"/>
        </p:xfrm>
        <a:graphic>
          <a:graphicData uri="http://schemas.openxmlformats.org/presentationml/2006/ole">
            <p:oleObj spid="_x0000_s4098" name="Bitmap Image" r:id="rId5" imgW="4676190" imgH="3476190" progId="Paint.Picture">
              <p:embed/>
            </p:oleObj>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1"/>
          </p:nvPr>
        </p:nvSpPr>
        <p:spPr>
          <a:noFill/>
        </p:spPr>
        <p:txBody>
          <a:bodyPr/>
          <a:lstStyle/>
          <a:p>
            <a:r>
              <a:rPr lang="en-US" smtClean="0"/>
              <a:t>EMIGMA FDEM Tutorial</a:t>
            </a:r>
          </a:p>
        </p:txBody>
      </p:sp>
      <p:sp>
        <p:nvSpPr>
          <p:cNvPr id="16387" name="Slide Number Placeholder 4"/>
          <p:cNvSpPr>
            <a:spLocks noGrp="1"/>
          </p:cNvSpPr>
          <p:nvPr>
            <p:ph type="sldNum" sz="quarter" idx="12"/>
          </p:nvPr>
        </p:nvSpPr>
        <p:spPr>
          <a:noFill/>
        </p:spPr>
        <p:txBody>
          <a:bodyPr/>
          <a:lstStyle/>
          <a:p>
            <a:fld id="{5A035F8A-2DE2-465C-A312-E28797AB434E}" type="slidenum">
              <a:rPr lang="en-US" smtClean="0"/>
              <a:pPr/>
              <a:t>23</a:t>
            </a:fld>
            <a:endParaRPr lang="en-US" smtClean="0"/>
          </a:p>
        </p:txBody>
      </p:sp>
      <p:sp>
        <p:nvSpPr>
          <p:cNvPr id="16388" name="Rectangle 2"/>
          <p:cNvSpPr>
            <a:spLocks noGrp="1" noChangeArrowheads="1"/>
          </p:cNvSpPr>
          <p:nvPr>
            <p:ph type="title"/>
          </p:nvPr>
        </p:nvSpPr>
        <p:spPr>
          <a:xfrm>
            <a:off x="-304800" y="0"/>
            <a:ext cx="5562600" cy="838200"/>
          </a:xfrm>
        </p:spPr>
        <p:txBody>
          <a:bodyPr/>
          <a:lstStyle/>
          <a:p>
            <a:pPr eaLnBrk="1" hangingPunct="1"/>
            <a:r>
              <a:rPr lang="en-US" sz="3600" smtClean="0"/>
              <a:t>Viewing Gridded Data - 1</a:t>
            </a:r>
          </a:p>
        </p:txBody>
      </p:sp>
      <p:sp>
        <p:nvSpPr>
          <p:cNvPr id="16389" name="Text Box 3"/>
          <p:cNvSpPr txBox="1">
            <a:spLocks noChangeArrowheads="1"/>
          </p:cNvSpPr>
          <p:nvPr/>
        </p:nvSpPr>
        <p:spPr bwMode="auto">
          <a:xfrm>
            <a:off x="1828800" y="914400"/>
            <a:ext cx="2971800" cy="457200"/>
          </a:xfrm>
          <a:prstGeom prst="rect">
            <a:avLst/>
          </a:prstGeom>
          <a:noFill/>
          <a:ln w="9525">
            <a:noFill/>
            <a:miter lim="800000"/>
            <a:headEnd/>
            <a:tailEnd/>
          </a:ln>
        </p:spPr>
        <p:txBody>
          <a:bodyPr>
            <a:spAutoFit/>
          </a:bodyPr>
          <a:lstStyle/>
          <a:p>
            <a:r>
              <a:rPr lang="en-US" b="1"/>
              <a:t>Grid Presentation</a:t>
            </a:r>
            <a:r>
              <a:rPr lang="en-US"/>
              <a:t>  </a:t>
            </a:r>
            <a:endParaRPr lang="en-US" sz="1800"/>
          </a:p>
        </p:txBody>
      </p:sp>
      <p:sp>
        <p:nvSpPr>
          <p:cNvPr id="16390" name="Text Box 13"/>
          <p:cNvSpPr txBox="1">
            <a:spLocks noChangeArrowheads="1"/>
          </p:cNvSpPr>
          <p:nvPr/>
        </p:nvSpPr>
        <p:spPr bwMode="auto">
          <a:xfrm>
            <a:off x="5105400" y="2286000"/>
            <a:ext cx="1600200" cy="457200"/>
          </a:xfrm>
          <a:prstGeom prst="rect">
            <a:avLst/>
          </a:prstGeom>
          <a:noFill/>
          <a:ln w="9525">
            <a:noFill/>
            <a:miter lim="800000"/>
            <a:headEnd/>
            <a:tailEnd/>
          </a:ln>
        </p:spPr>
        <p:txBody>
          <a:bodyPr>
            <a:spAutoFit/>
          </a:bodyPr>
          <a:lstStyle/>
          <a:p>
            <a:r>
              <a:rPr lang="en-US" b="1"/>
              <a:t>Contour</a:t>
            </a:r>
            <a:r>
              <a:rPr lang="en-US"/>
              <a:t>  </a:t>
            </a:r>
            <a:endParaRPr lang="en-US" sz="1800"/>
          </a:p>
        </p:txBody>
      </p:sp>
      <p:pic>
        <p:nvPicPr>
          <p:cNvPr id="16391" name="Picture 15"/>
          <p:cNvPicPr>
            <a:picLocks noChangeAspect="1" noChangeArrowheads="1"/>
          </p:cNvPicPr>
          <p:nvPr/>
        </p:nvPicPr>
        <p:blipFill>
          <a:blip r:embed="rId2" cstate="print"/>
          <a:srcRect/>
          <a:stretch>
            <a:fillRect/>
          </a:stretch>
        </p:blipFill>
        <p:spPr bwMode="auto">
          <a:xfrm>
            <a:off x="914400" y="1600200"/>
            <a:ext cx="6172200" cy="4697413"/>
          </a:xfrm>
          <a:prstGeom prst="rect">
            <a:avLst/>
          </a:prstGeom>
          <a:noFill/>
          <a:ln w="9525">
            <a:noFill/>
            <a:miter lim="800000"/>
            <a:headEnd/>
            <a:tailEnd/>
          </a:ln>
        </p:spPr>
      </p:pic>
      <p:pic>
        <p:nvPicPr>
          <p:cNvPr id="16392" name="Picture 16" descr="E:\users\conrad\WebTutorials\gp.gif"/>
          <p:cNvPicPr>
            <a:picLocks noChangeAspect="1" noChangeArrowheads="1"/>
          </p:cNvPicPr>
          <p:nvPr/>
        </p:nvPicPr>
        <p:blipFill>
          <a:blip r:embed="rId3" cstate="print"/>
          <a:srcRect/>
          <a:stretch>
            <a:fillRect/>
          </a:stretch>
        </p:blipFill>
        <p:spPr bwMode="auto">
          <a:xfrm>
            <a:off x="457200" y="838200"/>
            <a:ext cx="1371600" cy="919163"/>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1"/>
          </p:nvPr>
        </p:nvSpPr>
        <p:spPr>
          <a:noFill/>
        </p:spPr>
        <p:txBody>
          <a:bodyPr/>
          <a:lstStyle/>
          <a:p>
            <a:r>
              <a:rPr lang="en-US" smtClean="0"/>
              <a:t>EMIGMA FDEM Tutorial</a:t>
            </a:r>
          </a:p>
        </p:txBody>
      </p:sp>
      <p:sp>
        <p:nvSpPr>
          <p:cNvPr id="17411" name="Slide Number Placeholder 4"/>
          <p:cNvSpPr>
            <a:spLocks noGrp="1"/>
          </p:cNvSpPr>
          <p:nvPr>
            <p:ph type="sldNum" sz="quarter" idx="12"/>
          </p:nvPr>
        </p:nvSpPr>
        <p:spPr>
          <a:noFill/>
        </p:spPr>
        <p:txBody>
          <a:bodyPr/>
          <a:lstStyle/>
          <a:p>
            <a:fld id="{AA6069A7-A5D8-4F68-B9E2-8E203D1F63A7}" type="slidenum">
              <a:rPr lang="en-US" smtClean="0"/>
              <a:pPr/>
              <a:t>24</a:t>
            </a:fld>
            <a:endParaRPr lang="en-US" smtClean="0"/>
          </a:p>
        </p:txBody>
      </p:sp>
      <p:sp>
        <p:nvSpPr>
          <p:cNvPr id="17412" name="Rectangle 2"/>
          <p:cNvSpPr>
            <a:spLocks noGrp="1" noChangeArrowheads="1"/>
          </p:cNvSpPr>
          <p:nvPr>
            <p:ph type="title"/>
          </p:nvPr>
        </p:nvSpPr>
        <p:spPr>
          <a:xfrm>
            <a:off x="-304800" y="0"/>
            <a:ext cx="5562600" cy="838200"/>
          </a:xfrm>
        </p:spPr>
        <p:txBody>
          <a:bodyPr/>
          <a:lstStyle/>
          <a:p>
            <a:pPr eaLnBrk="1" hangingPunct="1"/>
            <a:r>
              <a:rPr lang="en-US" sz="3600" smtClean="0"/>
              <a:t>Viewing Gridded Data - 2</a:t>
            </a:r>
          </a:p>
        </p:txBody>
      </p:sp>
      <p:sp>
        <p:nvSpPr>
          <p:cNvPr id="17413" name="Text Box 3"/>
          <p:cNvSpPr txBox="1">
            <a:spLocks noChangeArrowheads="1"/>
          </p:cNvSpPr>
          <p:nvPr/>
        </p:nvSpPr>
        <p:spPr bwMode="auto">
          <a:xfrm>
            <a:off x="1828800" y="914400"/>
            <a:ext cx="1600200" cy="457200"/>
          </a:xfrm>
          <a:prstGeom prst="rect">
            <a:avLst/>
          </a:prstGeom>
          <a:noFill/>
          <a:ln w="9525">
            <a:noFill/>
            <a:miter lim="800000"/>
            <a:headEnd/>
            <a:tailEnd/>
          </a:ln>
        </p:spPr>
        <p:txBody>
          <a:bodyPr>
            <a:spAutoFit/>
          </a:bodyPr>
          <a:lstStyle/>
          <a:p>
            <a:r>
              <a:rPr lang="en-US" b="1"/>
              <a:t>Contour</a:t>
            </a:r>
            <a:r>
              <a:rPr lang="en-US"/>
              <a:t>  </a:t>
            </a:r>
            <a:endParaRPr lang="en-US" sz="1800"/>
          </a:p>
        </p:txBody>
      </p:sp>
      <p:pic>
        <p:nvPicPr>
          <p:cNvPr id="17414" name="Picture 8"/>
          <p:cNvPicPr>
            <a:picLocks noChangeAspect="1" noChangeArrowheads="1"/>
          </p:cNvPicPr>
          <p:nvPr/>
        </p:nvPicPr>
        <p:blipFill>
          <a:blip r:embed="rId2" cstate="print"/>
          <a:srcRect/>
          <a:stretch>
            <a:fillRect/>
          </a:stretch>
        </p:blipFill>
        <p:spPr bwMode="auto">
          <a:xfrm>
            <a:off x="2133600" y="2286000"/>
            <a:ext cx="4953000" cy="2925763"/>
          </a:xfrm>
          <a:prstGeom prst="rect">
            <a:avLst/>
          </a:prstGeom>
          <a:noFill/>
          <a:ln w="9525">
            <a:noFill/>
            <a:miter lim="800000"/>
            <a:headEnd/>
            <a:tailEnd/>
          </a:ln>
        </p:spPr>
      </p:pic>
      <p:pic>
        <p:nvPicPr>
          <p:cNvPr id="17415" name="Picture 10" descr="E:\users\conrad\WebTutorials\contour.gif"/>
          <p:cNvPicPr>
            <a:picLocks noChangeAspect="1" noChangeArrowheads="1"/>
          </p:cNvPicPr>
          <p:nvPr/>
        </p:nvPicPr>
        <p:blipFill>
          <a:blip r:embed="rId3" cstate="print"/>
          <a:srcRect/>
          <a:stretch>
            <a:fillRect/>
          </a:stretch>
        </p:blipFill>
        <p:spPr bwMode="auto">
          <a:xfrm>
            <a:off x="457200" y="838200"/>
            <a:ext cx="1281113" cy="981075"/>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3"/>
          <p:cNvSpPr>
            <a:spLocks noGrp="1"/>
          </p:cNvSpPr>
          <p:nvPr>
            <p:ph type="ftr" sz="quarter" idx="11"/>
          </p:nvPr>
        </p:nvSpPr>
        <p:spPr>
          <a:noFill/>
        </p:spPr>
        <p:txBody>
          <a:bodyPr/>
          <a:lstStyle/>
          <a:p>
            <a:r>
              <a:rPr lang="en-US" smtClean="0"/>
              <a:t>EMIGMA FDEM Tutorial</a:t>
            </a:r>
          </a:p>
        </p:txBody>
      </p:sp>
      <p:sp>
        <p:nvSpPr>
          <p:cNvPr id="18435" name="Slide Number Placeholder 4"/>
          <p:cNvSpPr>
            <a:spLocks noGrp="1"/>
          </p:cNvSpPr>
          <p:nvPr>
            <p:ph type="sldNum" sz="quarter" idx="12"/>
          </p:nvPr>
        </p:nvSpPr>
        <p:spPr>
          <a:noFill/>
        </p:spPr>
        <p:txBody>
          <a:bodyPr/>
          <a:lstStyle/>
          <a:p>
            <a:fld id="{A795E454-00FC-4725-8052-D28C802E9195}" type="slidenum">
              <a:rPr lang="en-US" smtClean="0"/>
              <a:pPr/>
              <a:t>25</a:t>
            </a:fld>
            <a:endParaRPr lang="en-US" smtClean="0"/>
          </a:p>
        </p:txBody>
      </p:sp>
      <p:pic>
        <p:nvPicPr>
          <p:cNvPr id="18436" name="Picture 14" descr="E:\users\conrad\WebTutorials\inversion.gif"/>
          <p:cNvPicPr>
            <a:picLocks noChangeAspect="1" noChangeArrowheads="1"/>
          </p:cNvPicPr>
          <p:nvPr/>
        </p:nvPicPr>
        <p:blipFill>
          <a:blip r:embed="rId2" cstate="print"/>
          <a:srcRect/>
          <a:stretch>
            <a:fillRect/>
          </a:stretch>
        </p:blipFill>
        <p:spPr bwMode="auto">
          <a:xfrm>
            <a:off x="381000" y="838200"/>
            <a:ext cx="4208463" cy="5410200"/>
          </a:xfrm>
          <a:prstGeom prst="rect">
            <a:avLst/>
          </a:prstGeom>
          <a:noFill/>
          <a:ln w="9525">
            <a:noFill/>
            <a:miter lim="800000"/>
            <a:headEnd/>
            <a:tailEnd/>
          </a:ln>
        </p:spPr>
      </p:pic>
      <p:sp>
        <p:nvSpPr>
          <p:cNvPr id="18437" name="Rectangle 2"/>
          <p:cNvSpPr>
            <a:spLocks noGrp="1" noChangeArrowheads="1"/>
          </p:cNvSpPr>
          <p:nvPr>
            <p:ph type="title"/>
          </p:nvPr>
        </p:nvSpPr>
        <p:spPr>
          <a:xfrm>
            <a:off x="228600" y="152400"/>
            <a:ext cx="4876800" cy="762000"/>
          </a:xfrm>
        </p:spPr>
        <p:txBody>
          <a:bodyPr/>
          <a:lstStyle/>
          <a:p>
            <a:pPr algn="l" eaLnBrk="1" hangingPunct="1"/>
            <a:r>
              <a:rPr lang="en-US" sz="3600" b="1" smtClean="0"/>
              <a:t>1D FEM Inversion - 1</a:t>
            </a:r>
          </a:p>
        </p:txBody>
      </p:sp>
      <p:sp>
        <p:nvSpPr>
          <p:cNvPr id="18438" name="Text Box 4"/>
          <p:cNvSpPr txBox="1">
            <a:spLocks noChangeArrowheads="1"/>
          </p:cNvSpPr>
          <p:nvPr/>
        </p:nvSpPr>
        <p:spPr bwMode="auto">
          <a:xfrm>
            <a:off x="5257800" y="3581400"/>
            <a:ext cx="3465513" cy="396875"/>
          </a:xfrm>
          <a:prstGeom prst="rect">
            <a:avLst/>
          </a:prstGeom>
          <a:noFill/>
          <a:ln w="9525">
            <a:noFill/>
            <a:miter lim="800000"/>
            <a:headEnd/>
            <a:tailEnd/>
          </a:ln>
        </p:spPr>
        <p:txBody>
          <a:bodyPr wrap="none">
            <a:spAutoFit/>
          </a:bodyPr>
          <a:lstStyle/>
          <a:p>
            <a:r>
              <a:rPr lang="en-US" sz="2000" b="1">
                <a:solidFill>
                  <a:schemeClr val="accent2"/>
                </a:solidFill>
              </a:rPr>
              <a:t>data points for selected profile</a:t>
            </a:r>
          </a:p>
        </p:txBody>
      </p:sp>
      <p:sp>
        <p:nvSpPr>
          <p:cNvPr id="18439" name="Text Box 5"/>
          <p:cNvSpPr txBox="1">
            <a:spLocks noChangeArrowheads="1"/>
          </p:cNvSpPr>
          <p:nvPr/>
        </p:nvSpPr>
        <p:spPr bwMode="auto">
          <a:xfrm>
            <a:off x="4953000" y="5486400"/>
            <a:ext cx="3894138" cy="396875"/>
          </a:xfrm>
          <a:prstGeom prst="rect">
            <a:avLst/>
          </a:prstGeom>
          <a:noFill/>
          <a:ln w="9525">
            <a:noFill/>
            <a:miter lim="800000"/>
            <a:headEnd/>
            <a:tailEnd/>
          </a:ln>
        </p:spPr>
        <p:txBody>
          <a:bodyPr wrap="none">
            <a:spAutoFit/>
          </a:bodyPr>
          <a:lstStyle/>
          <a:p>
            <a:r>
              <a:rPr lang="en-US" sz="2000" b="1">
                <a:solidFill>
                  <a:schemeClr val="accent2"/>
                </a:solidFill>
              </a:rPr>
              <a:t>Invert single profile or All profiles</a:t>
            </a:r>
          </a:p>
        </p:txBody>
      </p:sp>
      <p:sp>
        <p:nvSpPr>
          <p:cNvPr id="18440" name="Text Box 7"/>
          <p:cNvSpPr txBox="1">
            <a:spLocks noChangeArrowheads="1"/>
          </p:cNvSpPr>
          <p:nvPr/>
        </p:nvSpPr>
        <p:spPr bwMode="auto">
          <a:xfrm>
            <a:off x="5181600" y="1219200"/>
            <a:ext cx="3482975" cy="1006475"/>
          </a:xfrm>
          <a:prstGeom prst="rect">
            <a:avLst/>
          </a:prstGeom>
          <a:noFill/>
          <a:ln w="9525">
            <a:noFill/>
            <a:miter lim="800000"/>
            <a:headEnd/>
            <a:tailEnd/>
          </a:ln>
        </p:spPr>
        <p:txBody>
          <a:bodyPr wrap="none">
            <a:spAutoFit/>
          </a:bodyPr>
          <a:lstStyle/>
          <a:p>
            <a:r>
              <a:rPr lang="en-US" sz="2000" b="1">
                <a:solidFill>
                  <a:schemeClr val="accent2"/>
                </a:solidFill>
              </a:rPr>
              <a:t>Optimized conjugate-gradient</a:t>
            </a:r>
          </a:p>
          <a:p>
            <a:r>
              <a:rPr lang="en-US" sz="2000" b="1">
                <a:solidFill>
                  <a:schemeClr val="accent2"/>
                </a:solidFill>
              </a:rPr>
              <a:t>  or Occam, Linear Regression</a:t>
            </a:r>
          </a:p>
          <a:p>
            <a:r>
              <a:rPr lang="en-US" sz="2000" b="1">
                <a:solidFill>
                  <a:schemeClr val="accent2"/>
                </a:solidFill>
              </a:rPr>
              <a:t>   and Marquardt</a:t>
            </a:r>
          </a:p>
        </p:txBody>
      </p:sp>
      <p:sp>
        <p:nvSpPr>
          <p:cNvPr id="18441" name="Line 9"/>
          <p:cNvSpPr>
            <a:spLocks noChangeShapeType="1"/>
          </p:cNvSpPr>
          <p:nvPr/>
        </p:nvSpPr>
        <p:spPr bwMode="auto">
          <a:xfrm flipH="1">
            <a:off x="3733800" y="1752600"/>
            <a:ext cx="1447800" cy="0"/>
          </a:xfrm>
          <a:prstGeom prst="line">
            <a:avLst/>
          </a:prstGeom>
          <a:noFill/>
          <a:ln w="9525">
            <a:solidFill>
              <a:schemeClr val="accent2"/>
            </a:solidFill>
            <a:round/>
            <a:headEnd/>
            <a:tailEnd type="triangle" w="med" len="med"/>
          </a:ln>
        </p:spPr>
        <p:txBody>
          <a:bodyPr/>
          <a:lstStyle/>
          <a:p>
            <a:endParaRPr lang="en-US"/>
          </a:p>
        </p:txBody>
      </p:sp>
      <p:sp>
        <p:nvSpPr>
          <p:cNvPr id="18442" name="Line 10"/>
          <p:cNvSpPr>
            <a:spLocks noChangeShapeType="1"/>
          </p:cNvSpPr>
          <p:nvPr/>
        </p:nvSpPr>
        <p:spPr bwMode="auto">
          <a:xfrm flipH="1" flipV="1">
            <a:off x="1676400" y="5410200"/>
            <a:ext cx="3276600" cy="304800"/>
          </a:xfrm>
          <a:prstGeom prst="line">
            <a:avLst/>
          </a:prstGeom>
          <a:noFill/>
          <a:ln w="9525">
            <a:solidFill>
              <a:schemeClr val="accent2"/>
            </a:solidFill>
            <a:round/>
            <a:headEnd/>
            <a:tailEnd type="triangle" w="med" len="med"/>
          </a:ln>
        </p:spPr>
        <p:txBody>
          <a:bodyPr/>
          <a:lstStyle/>
          <a:p>
            <a:endParaRPr lang="en-US"/>
          </a:p>
        </p:txBody>
      </p:sp>
      <p:sp>
        <p:nvSpPr>
          <p:cNvPr id="18443" name="Line 11"/>
          <p:cNvSpPr>
            <a:spLocks noChangeShapeType="1"/>
          </p:cNvSpPr>
          <p:nvPr/>
        </p:nvSpPr>
        <p:spPr bwMode="auto">
          <a:xfrm flipH="1">
            <a:off x="3276600" y="3810000"/>
            <a:ext cx="1981200" cy="533400"/>
          </a:xfrm>
          <a:prstGeom prst="line">
            <a:avLst/>
          </a:prstGeom>
          <a:noFill/>
          <a:ln w="9525">
            <a:solidFill>
              <a:schemeClr val="accent2"/>
            </a:solidFill>
            <a:round/>
            <a:headEnd/>
            <a:tailEnd type="triangle" w="med" len="med"/>
          </a:ln>
        </p:spPr>
        <p:txBody>
          <a:bodyPr/>
          <a:lstStyle/>
          <a:p>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3"/>
          <p:cNvSpPr>
            <a:spLocks noGrp="1"/>
          </p:cNvSpPr>
          <p:nvPr>
            <p:ph type="ftr" sz="quarter" idx="11"/>
          </p:nvPr>
        </p:nvSpPr>
        <p:spPr>
          <a:noFill/>
        </p:spPr>
        <p:txBody>
          <a:bodyPr/>
          <a:lstStyle/>
          <a:p>
            <a:r>
              <a:rPr lang="en-US" smtClean="0"/>
              <a:t>EMIGMA FDEM Tutorial</a:t>
            </a:r>
          </a:p>
        </p:txBody>
      </p:sp>
      <p:sp>
        <p:nvSpPr>
          <p:cNvPr id="19459" name="Slide Number Placeholder 4"/>
          <p:cNvSpPr>
            <a:spLocks noGrp="1"/>
          </p:cNvSpPr>
          <p:nvPr>
            <p:ph type="sldNum" sz="quarter" idx="12"/>
          </p:nvPr>
        </p:nvSpPr>
        <p:spPr>
          <a:noFill/>
        </p:spPr>
        <p:txBody>
          <a:bodyPr/>
          <a:lstStyle/>
          <a:p>
            <a:fld id="{E7841E50-3B13-4FC8-9365-C67AD65DA53F}" type="slidenum">
              <a:rPr lang="en-US" smtClean="0"/>
              <a:pPr/>
              <a:t>26</a:t>
            </a:fld>
            <a:endParaRPr lang="en-US" smtClean="0"/>
          </a:p>
        </p:txBody>
      </p:sp>
      <p:pic>
        <p:nvPicPr>
          <p:cNvPr id="19460" name="Picture 16" descr="E:\users\conrad\WebTutorials\inversion_end.gif"/>
          <p:cNvPicPr>
            <a:picLocks noChangeAspect="1" noChangeArrowheads="1"/>
          </p:cNvPicPr>
          <p:nvPr/>
        </p:nvPicPr>
        <p:blipFill>
          <a:blip r:embed="rId2" cstate="print"/>
          <a:srcRect/>
          <a:stretch>
            <a:fillRect/>
          </a:stretch>
        </p:blipFill>
        <p:spPr bwMode="auto">
          <a:xfrm>
            <a:off x="295275" y="838200"/>
            <a:ext cx="4476750" cy="5126038"/>
          </a:xfrm>
          <a:prstGeom prst="rect">
            <a:avLst/>
          </a:prstGeom>
          <a:noFill/>
          <a:ln w="9525">
            <a:noFill/>
            <a:miter lim="800000"/>
            <a:headEnd/>
            <a:tailEnd/>
          </a:ln>
        </p:spPr>
      </p:pic>
      <p:sp>
        <p:nvSpPr>
          <p:cNvPr id="19461" name="Rectangle 2"/>
          <p:cNvSpPr>
            <a:spLocks noGrp="1" noChangeArrowheads="1"/>
          </p:cNvSpPr>
          <p:nvPr>
            <p:ph type="title"/>
          </p:nvPr>
        </p:nvSpPr>
        <p:spPr>
          <a:xfrm>
            <a:off x="228600" y="152400"/>
            <a:ext cx="4876800" cy="762000"/>
          </a:xfrm>
        </p:spPr>
        <p:txBody>
          <a:bodyPr/>
          <a:lstStyle/>
          <a:p>
            <a:pPr algn="l" eaLnBrk="1" hangingPunct="1"/>
            <a:r>
              <a:rPr lang="en-US" sz="3600" b="1" smtClean="0"/>
              <a:t>1D FEM Inversion - 2</a:t>
            </a:r>
          </a:p>
        </p:txBody>
      </p:sp>
      <p:sp>
        <p:nvSpPr>
          <p:cNvPr id="19462" name="Text Box 4"/>
          <p:cNvSpPr txBox="1">
            <a:spLocks noChangeArrowheads="1"/>
          </p:cNvSpPr>
          <p:nvPr/>
        </p:nvSpPr>
        <p:spPr bwMode="auto">
          <a:xfrm>
            <a:off x="5029200" y="2057400"/>
            <a:ext cx="3128963" cy="701675"/>
          </a:xfrm>
          <a:prstGeom prst="rect">
            <a:avLst/>
          </a:prstGeom>
          <a:noFill/>
          <a:ln w="9525">
            <a:noFill/>
            <a:miter lim="800000"/>
            <a:headEnd/>
            <a:tailEnd/>
          </a:ln>
        </p:spPr>
        <p:txBody>
          <a:bodyPr wrap="none">
            <a:spAutoFit/>
          </a:bodyPr>
          <a:lstStyle/>
          <a:p>
            <a:r>
              <a:rPr lang="en-US" sz="2000" b="1">
                <a:solidFill>
                  <a:schemeClr val="accent2"/>
                </a:solidFill>
              </a:rPr>
              <a:t>contents of  *.mod file</a:t>
            </a:r>
          </a:p>
          <a:p>
            <a:r>
              <a:rPr lang="en-US" sz="2000" b="1">
                <a:solidFill>
                  <a:schemeClr val="accent2"/>
                </a:solidFill>
              </a:rPr>
              <a:t> point by point information</a:t>
            </a:r>
          </a:p>
        </p:txBody>
      </p:sp>
      <p:sp>
        <p:nvSpPr>
          <p:cNvPr id="19463" name="Text Box 5"/>
          <p:cNvSpPr txBox="1">
            <a:spLocks noChangeArrowheads="1"/>
          </p:cNvSpPr>
          <p:nvPr/>
        </p:nvSpPr>
        <p:spPr bwMode="auto">
          <a:xfrm>
            <a:off x="5410200" y="3200400"/>
            <a:ext cx="3276600" cy="1006475"/>
          </a:xfrm>
          <a:prstGeom prst="rect">
            <a:avLst/>
          </a:prstGeom>
          <a:noFill/>
          <a:ln w="9525">
            <a:noFill/>
            <a:miter lim="800000"/>
            <a:headEnd/>
            <a:tailEnd/>
          </a:ln>
        </p:spPr>
        <p:txBody>
          <a:bodyPr>
            <a:spAutoFit/>
          </a:bodyPr>
          <a:lstStyle/>
          <a:p>
            <a:r>
              <a:rPr lang="en-US" sz="2000" b="1">
                <a:solidFill>
                  <a:schemeClr val="accent2"/>
                </a:solidFill>
              </a:rPr>
              <a:t>Single line depth contour</a:t>
            </a:r>
          </a:p>
          <a:p>
            <a:r>
              <a:rPr lang="en-US" sz="2000" b="1">
                <a:solidFill>
                  <a:schemeClr val="accent2"/>
                </a:solidFill>
              </a:rPr>
              <a:t>available only for single line inversions</a:t>
            </a:r>
          </a:p>
        </p:txBody>
      </p:sp>
      <p:sp>
        <p:nvSpPr>
          <p:cNvPr id="19464" name="Text Box 6"/>
          <p:cNvSpPr txBox="1">
            <a:spLocks noChangeArrowheads="1"/>
          </p:cNvSpPr>
          <p:nvPr/>
        </p:nvSpPr>
        <p:spPr bwMode="auto">
          <a:xfrm>
            <a:off x="4876800" y="1143000"/>
            <a:ext cx="3094038" cy="396875"/>
          </a:xfrm>
          <a:prstGeom prst="rect">
            <a:avLst/>
          </a:prstGeom>
          <a:noFill/>
          <a:ln w="9525">
            <a:noFill/>
            <a:miter lim="800000"/>
            <a:headEnd/>
            <a:tailEnd/>
          </a:ln>
        </p:spPr>
        <p:txBody>
          <a:bodyPr wrap="none">
            <a:spAutoFit/>
          </a:bodyPr>
          <a:lstStyle/>
          <a:p>
            <a:r>
              <a:rPr lang="en-US" sz="2000" b="1">
                <a:solidFill>
                  <a:srgbClr val="FF0066"/>
                </a:solidFill>
              </a:rPr>
              <a:t>automatic save to database</a:t>
            </a:r>
          </a:p>
        </p:txBody>
      </p:sp>
      <p:sp>
        <p:nvSpPr>
          <p:cNvPr id="19465" name="Text Box 8"/>
          <p:cNvSpPr txBox="1">
            <a:spLocks noChangeArrowheads="1"/>
          </p:cNvSpPr>
          <p:nvPr/>
        </p:nvSpPr>
        <p:spPr bwMode="auto">
          <a:xfrm>
            <a:off x="1143000" y="5943600"/>
            <a:ext cx="2057400" cy="701675"/>
          </a:xfrm>
          <a:prstGeom prst="rect">
            <a:avLst/>
          </a:prstGeom>
          <a:noFill/>
          <a:ln w="9525">
            <a:noFill/>
            <a:miter lim="800000"/>
            <a:headEnd/>
            <a:tailEnd/>
          </a:ln>
        </p:spPr>
        <p:txBody>
          <a:bodyPr>
            <a:spAutoFit/>
          </a:bodyPr>
          <a:lstStyle/>
          <a:p>
            <a:r>
              <a:rPr lang="en-US" sz="2000" b="1">
                <a:solidFill>
                  <a:srgbClr val="FF0066"/>
                </a:solidFill>
              </a:rPr>
              <a:t>Save to database after completion</a:t>
            </a:r>
          </a:p>
        </p:txBody>
      </p:sp>
      <p:sp>
        <p:nvSpPr>
          <p:cNvPr id="19466" name="Line 9"/>
          <p:cNvSpPr>
            <a:spLocks noChangeShapeType="1"/>
          </p:cNvSpPr>
          <p:nvPr/>
        </p:nvSpPr>
        <p:spPr bwMode="auto">
          <a:xfrm flipH="1">
            <a:off x="3810000" y="2286000"/>
            <a:ext cx="1219200" cy="381000"/>
          </a:xfrm>
          <a:prstGeom prst="line">
            <a:avLst/>
          </a:prstGeom>
          <a:noFill/>
          <a:ln w="9525">
            <a:solidFill>
              <a:schemeClr val="accent2"/>
            </a:solidFill>
            <a:round/>
            <a:headEnd/>
            <a:tailEnd type="triangle" w="med" len="med"/>
          </a:ln>
        </p:spPr>
        <p:txBody>
          <a:bodyPr/>
          <a:lstStyle/>
          <a:p>
            <a:endParaRPr lang="en-US"/>
          </a:p>
        </p:txBody>
      </p:sp>
      <p:sp>
        <p:nvSpPr>
          <p:cNvPr id="19467" name="Line 10"/>
          <p:cNvSpPr>
            <a:spLocks noChangeShapeType="1"/>
          </p:cNvSpPr>
          <p:nvPr/>
        </p:nvSpPr>
        <p:spPr bwMode="auto">
          <a:xfrm flipH="1">
            <a:off x="3276600" y="3505200"/>
            <a:ext cx="2133600" cy="1447800"/>
          </a:xfrm>
          <a:prstGeom prst="line">
            <a:avLst/>
          </a:prstGeom>
          <a:noFill/>
          <a:ln w="9525">
            <a:solidFill>
              <a:schemeClr val="accent2"/>
            </a:solidFill>
            <a:round/>
            <a:headEnd/>
            <a:tailEnd type="triangle" w="med" len="med"/>
          </a:ln>
        </p:spPr>
        <p:txBody>
          <a:bodyPr/>
          <a:lstStyle/>
          <a:p>
            <a:endParaRPr lang="en-US"/>
          </a:p>
        </p:txBody>
      </p:sp>
      <p:sp>
        <p:nvSpPr>
          <p:cNvPr id="19468" name="Line 12"/>
          <p:cNvSpPr>
            <a:spLocks noChangeShapeType="1"/>
          </p:cNvSpPr>
          <p:nvPr/>
        </p:nvSpPr>
        <p:spPr bwMode="auto">
          <a:xfrm flipH="1">
            <a:off x="609600" y="1371600"/>
            <a:ext cx="4267200" cy="762000"/>
          </a:xfrm>
          <a:prstGeom prst="line">
            <a:avLst/>
          </a:prstGeom>
          <a:noFill/>
          <a:ln w="9525">
            <a:solidFill>
              <a:srgbClr val="FF0066"/>
            </a:solidFill>
            <a:round/>
            <a:headEnd/>
            <a:tailEnd type="triangle" w="med" len="med"/>
          </a:ln>
        </p:spPr>
        <p:txBody>
          <a:bodyPr/>
          <a:lstStyle/>
          <a:p>
            <a:endParaRPr lang="en-US"/>
          </a:p>
        </p:txBody>
      </p:sp>
      <p:sp>
        <p:nvSpPr>
          <p:cNvPr id="19469" name="Line 13"/>
          <p:cNvSpPr>
            <a:spLocks noChangeShapeType="1"/>
          </p:cNvSpPr>
          <p:nvPr/>
        </p:nvSpPr>
        <p:spPr bwMode="auto">
          <a:xfrm flipH="1" flipV="1">
            <a:off x="838200" y="4572000"/>
            <a:ext cx="685800" cy="1447800"/>
          </a:xfrm>
          <a:prstGeom prst="line">
            <a:avLst/>
          </a:prstGeom>
          <a:noFill/>
          <a:ln w="9525">
            <a:solidFill>
              <a:srgbClr val="FF0066"/>
            </a:solidFill>
            <a:round/>
            <a:headEnd/>
            <a:tailEnd type="triangle" w="med" len="med"/>
          </a:ln>
        </p:spPr>
        <p:txBody>
          <a:bodyP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3"/>
          <p:cNvSpPr>
            <a:spLocks noGrp="1"/>
          </p:cNvSpPr>
          <p:nvPr>
            <p:ph type="ftr" sz="quarter" idx="11"/>
          </p:nvPr>
        </p:nvSpPr>
        <p:spPr>
          <a:noFill/>
        </p:spPr>
        <p:txBody>
          <a:bodyPr/>
          <a:lstStyle/>
          <a:p>
            <a:r>
              <a:rPr lang="en-US" smtClean="0"/>
              <a:t>EMIGMA FDEM Tutorial</a:t>
            </a:r>
          </a:p>
        </p:txBody>
      </p:sp>
      <p:sp>
        <p:nvSpPr>
          <p:cNvPr id="20483" name="Slide Number Placeholder 4"/>
          <p:cNvSpPr>
            <a:spLocks noGrp="1"/>
          </p:cNvSpPr>
          <p:nvPr>
            <p:ph type="sldNum" sz="quarter" idx="12"/>
          </p:nvPr>
        </p:nvSpPr>
        <p:spPr>
          <a:noFill/>
        </p:spPr>
        <p:txBody>
          <a:bodyPr/>
          <a:lstStyle/>
          <a:p>
            <a:fld id="{EB6E7539-96A2-42D1-B6D1-BF91BAA375C5}" type="slidenum">
              <a:rPr lang="en-US" smtClean="0"/>
              <a:pPr/>
              <a:t>27</a:t>
            </a:fld>
            <a:endParaRPr lang="en-US" smtClean="0"/>
          </a:p>
        </p:txBody>
      </p:sp>
      <p:pic>
        <p:nvPicPr>
          <p:cNvPr id="20484" name="Picture 18"/>
          <p:cNvPicPr>
            <a:picLocks noChangeAspect="1" noChangeArrowheads="1"/>
          </p:cNvPicPr>
          <p:nvPr/>
        </p:nvPicPr>
        <p:blipFill>
          <a:blip r:embed="rId2" cstate="print"/>
          <a:srcRect/>
          <a:stretch>
            <a:fillRect/>
          </a:stretch>
        </p:blipFill>
        <p:spPr bwMode="auto">
          <a:xfrm>
            <a:off x="0" y="3276600"/>
            <a:ext cx="4443413" cy="2770188"/>
          </a:xfrm>
          <a:prstGeom prst="rect">
            <a:avLst/>
          </a:prstGeom>
          <a:noFill/>
          <a:ln w="9525">
            <a:noFill/>
            <a:miter lim="800000"/>
            <a:headEnd/>
            <a:tailEnd/>
          </a:ln>
        </p:spPr>
      </p:pic>
      <p:pic>
        <p:nvPicPr>
          <p:cNvPr id="20485" name="Picture 14"/>
          <p:cNvPicPr>
            <a:picLocks noChangeAspect="1" noChangeArrowheads="1"/>
          </p:cNvPicPr>
          <p:nvPr/>
        </p:nvPicPr>
        <p:blipFill>
          <a:blip r:embed="rId3" cstate="print"/>
          <a:srcRect/>
          <a:stretch>
            <a:fillRect/>
          </a:stretch>
        </p:blipFill>
        <p:spPr bwMode="auto">
          <a:xfrm>
            <a:off x="304800" y="914400"/>
            <a:ext cx="3286125" cy="1828800"/>
          </a:xfrm>
          <a:prstGeom prst="rect">
            <a:avLst/>
          </a:prstGeom>
          <a:noFill/>
          <a:ln w="9525">
            <a:noFill/>
            <a:miter lim="800000"/>
            <a:headEnd/>
            <a:tailEnd/>
          </a:ln>
        </p:spPr>
      </p:pic>
      <p:sp>
        <p:nvSpPr>
          <p:cNvPr id="20486" name="Rectangle 3"/>
          <p:cNvSpPr>
            <a:spLocks noGrp="1" noChangeArrowheads="1"/>
          </p:cNvSpPr>
          <p:nvPr>
            <p:ph type="title"/>
          </p:nvPr>
        </p:nvSpPr>
        <p:spPr>
          <a:xfrm>
            <a:off x="228600" y="152400"/>
            <a:ext cx="4876800" cy="762000"/>
          </a:xfrm>
        </p:spPr>
        <p:txBody>
          <a:bodyPr/>
          <a:lstStyle/>
          <a:p>
            <a:pPr algn="l" eaLnBrk="1" hangingPunct="1"/>
            <a:r>
              <a:rPr lang="en-US" sz="3600" b="1" smtClean="0"/>
              <a:t>1D FEM Inversion - 3</a:t>
            </a:r>
          </a:p>
        </p:txBody>
      </p:sp>
      <p:sp>
        <p:nvSpPr>
          <p:cNvPr id="20487" name="Text Box 5"/>
          <p:cNvSpPr txBox="1">
            <a:spLocks noChangeArrowheads="1"/>
          </p:cNvSpPr>
          <p:nvPr/>
        </p:nvSpPr>
        <p:spPr bwMode="auto">
          <a:xfrm>
            <a:off x="4724400" y="4648200"/>
            <a:ext cx="3987800" cy="1190625"/>
          </a:xfrm>
          <a:prstGeom prst="rect">
            <a:avLst/>
          </a:prstGeom>
          <a:noFill/>
          <a:ln w="9525">
            <a:noFill/>
            <a:miter lim="800000"/>
            <a:headEnd/>
            <a:tailEnd/>
          </a:ln>
        </p:spPr>
        <p:txBody>
          <a:bodyPr wrap="none">
            <a:spAutoFit/>
          </a:bodyPr>
          <a:lstStyle/>
          <a:p>
            <a:r>
              <a:rPr lang="en-US" sz="1800" b="1">
                <a:solidFill>
                  <a:schemeClr val="accent2"/>
                </a:solidFill>
              </a:rPr>
              <a:t>The *.pex file is a columnar ASCII file </a:t>
            </a:r>
          </a:p>
          <a:p>
            <a:r>
              <a:rPr lang="en-US" sz="1800" b="1">
                <a:solidFill>
                  <a:schemeClr val="accent2"/>
                </a:solidFill>
              </a:rPr>
              <a:t>   inside your database directory</a:t>
            </a:r>
          </a:p>
          <a:p>
            <a:endParaRPr lang="en-US" sz="1800" b="1">
              <a:solidFill>
                <a:schemeClr val="accent2"/>
              </a:solidFill>
            </a:endParaRPr>
          </a:p>
          <a:p>
            <a:r>
              <a:rPr lang="en-US" sz="1800" b="1">
                <a:solidFill>
                  <a:schemeClr val="accent2"/>
                </a:solidFill>
              </a:rPr>
              <a:t>   Use CDI Viewer for viewing models</a:t>
            </a:r>
          </a:p>
        </p:txBody>
      </p:sp>
      <p:sp>
        <p:nvSpPr>
          <p:cNvPr id="20488" name="Text Box 6"/>
          <p:cNvSpPr txBox="1">
            <a:spLocks noChangeArrowheads="1"/>
          </p:cNvSpPr>
          <p:nvPr/>
        </p:nvSpPr>
        <p:spPr bwMode="auto">
          <a:xfrm>
            <a:off x="4038600" y="914400"/>
            <a:ext cx="4724400" cy="1006475"/>
          </a:xfrm>
          <a:prstGeom prst="rect">
            <a:avLst/>
          </a:prstGeom>
          <a:noFill/>
          <a:ln w="9525">
            <a:noFill/>
            <a:miter lim="800000"/>
            <a:headEnd/>
            <a:tailEnd/>
          </a:ln>
        </p:spPr>
        <p:txBody>
          <a:bodyPr>
            <a:spAutoFit/>
          </a:bodyPr>
          <a:lstStyle/>
          <a:p>
            <a:r>
              <a:rPr lang="en-US" sz="2000" b="1">
                <a:solidFill>
                  <a:srgbClr val="FF0066"/>
                </a:solidFill>
              </a:rPr>
              <a:t>inversion results saved  to database </a:t>
            </a:r>
          </a:p>
          <a:p>
            <a:r>
              <a:rPr lang="en-US" sz="2000" b="1">
                <a:solidFill>
                  <a:srgbClr val="FF0066"/>
                </a:solidFill>
              </a:rPr>
              <a:t> contains synthetic data under the model</a:t>
            </a:r>
          </a:p>
          <a:p>
            <a:r>
              <a:rPr lang="en-US" sz="2000" b="1">
                <a:solidFill>
                  <a:srgbClr val="FF0066"/>
                </a:solidFill>
              </a:rPr>
              <a:t>  with the model attached – (*.pex)</a:t>
            </a:r>
          </a:p>
        </p:txBody>
      </p:sp>
      <p:sp>
        <p:nvSpPr>
          <p:cNvPr id="20489" name="Line 10"/>
          <p:cNvSpPr>
            <a:spLocks noChangeShapeType="1"/>
          </p:cNvSpPr>
          <p:nvPr/>
        </p:nvSpPr>
        <p:spPr bwMode="auto">
          <a:xfrm flipH="1">
            <a:off x="1447800" y="1295400"/>
            <a:ext cx="2590800" cy="76200"/>
          </a:xfrm>
          <a:prstGeom prst="line">
            <a:avLst/>
          </a:prstGeom>
          <a:noFill/>
          <a:ln w="9525">
            <a:solidFill>
              <a:srgbClr val="FF0066"/>
            </a:solidFill>
            <a:round/>
            <a:headEnd/>
            <a:tailEnd type="triangle" w="med" len="med"/>
          </a:ln>
        </p:spPr>
        <p:txBody>
          <a:bodyPr/>
          <a:lstStyle/>
          <a:p>
            <a:endParaRPr lang="en-US"/>
          </a:p>
        </p:txBody>
      </p:sp>
      <p:sp>
        <p:nvSpPr>
          <p:cNvPr id="20490" name="Line 15"/>
          <p:cNvSpPr>
            <a:spLocks noChangeShapeType="1"/>
          </p:cNvSpPr>
          <p:nvPr/>
        </p:nvSpPr>
        <p:spPr bwMode="auto">
          <a:xfrm flipH="1">
            <a:off x="2590800" y="1981200"/>
            <a:ext cx="1295400" cy="609600"/>
          </a:xfrm>
          <a:prstGeom prst="line">
            <a:avLst/>
          </a:prstGeom>
          <a:noFill/>
          <a:ln w="9525">
            <a:solidFill>
              <a:srgbClr val="FF0066"/>
            </a:solidFill>
            <a:round/>
            <a:headEnd/>
            <a:tailEnd type="triangle" w="med" len="med"/>
          </a:ln>
        </p:spPr>
        <p:txBody>
          <a:bodyPr/>
          <a:lstStyle/>
          <a:p>
            <a:endParaRPr lang="en-US"/>
          </a:p>
        </p:txBody>
      </p:sp>
      <p:pic>
        <p:nvPicPr>
          <p:cNvPr id="20491" name="Picture 16"/>
          <p:cNvPicPr>
            <a:picLocks noChangeAspect="1" noChangeArrowheads="1"/>
          </p:cNvPicPr>
          <p:nvPr/>
        </p:nvPicPr>
        <p:blipFill>
          <a:blip r:embed="rId4" cstate="print"/>
          <a:srcRect/>
          <a:stretch>
            <a:fillRect/>
          </a:stretch>
        </p:blipFill>
        <p:spPr bwMode="auto">
          <a:xfrm>
            <a:off x="4495800" y="2133600"/>
            <a:ext cx="3505200" cy="2301875"/>
          </a:xfrm>
          <a:prstGeom prst="rect">
            <a:avLst/>
          </a:prstGeom>
          <a:noFill/>
          <a:ln w="9525">
            <a:noFill/>
            <a:miter lim="800000"/>
            <a:headEnd/>
            <a:tailEnd/>
          </a:ln>
        </p:spPr>
      </p:pic>
      <p:sp>
        <p:nvSpPr>
          <p:cNvPr id="20492" name="Line 17"/>
          <p:cNvSpPr>
            <a:spLocks noChangeShapeType="1"/>
          </p:cNvSpPr>
          <p:nvPr/>
        </p:nvSpPr>
        <p:spPr bwMode="auto">
          <a:xfrm>
            <a:off x="5257800" y="1905000"/>
            <a:ext cx="1752600" cy="2057400"/>
          </a:xfrm>
          <a:prstGeom prst="line">
            <a:avLst/>
          </a:prstGeom>
          <a:noFill/>
          <a:ln w="9525">
            <a:solidFill>
              <a:srgbClr val="FF0066"/>
            </a:solidFill>
            <a:round/>
            <a:headEnd/>
            <a:tailEnd type="triangle" w="med" len="med"/>
          </a:ln>
        </p:spPr>
        <p:txBody>
          <a:bodyPr/>
          <a:lstStyle/>
          <a:p>
            <a:endParaRPr lang="en-US"/>
          </a:p>
        </p:txBody>
      </p:sp>
      <p:sp>
        <p:nvSpPr>
          <p:cNvPr id="20493" name="Line 19"/>
          <p:cNvSpPr>
            <a:spLocks noChangeShapeType="1"/>
          </p:cNvSpPr>
          <p:nvPr/>
        </p:nvSpPr>
        <p:spPr bwMode="auto">
          <a:xfrm flipV="1">
            <a:off x="6248400" y="3962400"/>
            <a:ext cx="609600" cy="762000"/>
          </a:xfrm>
          <a:prstGeom prst="line">
            <a:avLst/>
          </a:prstGeom>
          <a:noFill/>
          <a:ln w="9525">
            <a:solidFill>
              <a:schemeClr val="accent2"/>
            </a:solidFill>
            <a:round/>
            <a:headEnd/>
            <a:tailEnd type="triangle" w="med" len="med"/>
          </a:ln>
        </p:spPr>
        <p:txBody>
          <a:bodyPr/>
          <a:lstStyle/>
          <a:p>
            <a:endParaRPr lang="en-US"/>
          </a:p>
        </p:txBody>
      </p:sp>
      <p:sp>
        <p:nvSpPr>
          <p:cNvPr id="20494" name="Line 20"/>
          <p:cNvSpPr>
            <a:spLocks noChangeShapeType="1"/>
          </p:cNvSpPr>
          <p:nvPr/>
        </p:nvSpPr>
        <p:spPr bwMode="auto">
          <a:xfrm flipV="1">
            <a:off x="6477000" y="4038600"/>
            <a:ext cx="1143000" cy="685800"/>
          </a:xfrm>
          <a:prstGeom prst="line">
            <a:avLst/>
          </a:prstGeom>
          <a:noFill/>
          <a:ln w="9525">
            <a:solidFill>
              <a:schemeClr val="accent2"/>
            </a:solidFill>
            <a:round/>
            <a:headEnd/>
            <a:tailEnd type="triangle" w="med" len="med"/>
          </a:ln>
        </p:spPr>
        <p:txBody>
          <a:bodyPr/>
          <a:lstStyle/>
          <a:p>
            <a:endParaRPr lang="en-US"/>
          </a:p>
        </p:txBody>
      </p:sp>
      <p:sp>
        <p:nvSpPr>
          <p:cNvPr id="20495" name="Line 21"/>
          <p:cNvSpPr>
            <a:spLocks noChangeShapeType="1"/>
          </p:cNvSpPr>
          <p:nvPr/>
        </p:nvSpPr>
        <p:spPr bwMode="auto">
          <a:xfrm flipH="1">
            <a:off x="3200400" y="5257800"/>
            <a:ext cx="1600200" cy="76200"/>
          </a:xfrm>
          <a:prstGeom prst="line">
            <a:avLst/>
          </a:prstGeom>
          <a:noFill/>
          <a:ln w="9525">
            <a:solidFill>
              <a:schemeClr val="accent2"/>
            </a:solidFill>
            <a:round/>
            <a:headEnd/>
            <a:tailEnd type="triangle" w="med" len="med"/>
          </a:ln>
        </p:spPr>
        <p:txBody>
          <a:bodyPr/>
          <a:lstStyle/>
          <a:p>
            <a:endParaRPr lang="en-US"/>
          </a:p>
        </p:txBody>
      </p:sp>
      <p:pic>
        <p:nvPicPr>
          <p:cNvPr id="20496" name="Picture 25" descr="E:\users\conrad\WebTutorials\pexshow.gif"/>
          <p:cNvPicPr>
            <a:picLocks noChangeAspect="1" noChangeArrowheads="1"/>
          </p:cNvPicPr>
          <p:nvPr/>
        </p:nvPicPr>
        <p:blipFill>
          <a:blip r:embed="rId5" cstate="print"/>
          <a:srcRect/>
          <a:stretch>
            <a:fillRect/>
          </a:stretch>
        </p:blipFill>
        <p:spPr bwMode="auto">
          <a:xfrm>
            <a:off x="6248400" y="5791200"/>
            <a:ext cx="990600" cy="86995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1"/>
          </p:nvPr>
        </p:nvSpPr>
        <p:spPr>
          <a:noFill/>
        </p:spPr>
        <p:txBody>
          <a:bodyPr/>
          <a:lstStyle/>
          <a:p>
            <a:r>
              <a:rPr lang="en-US" smtClean="0"/>
              <a:t>EMIGMA FDEM Tutorial</a:t>
            </a:r>
          </a:p>
        </p:txBody>
      </p:sp>
      <p:sp>
        <p:nvSpPr>
          <p:cNvPr id="21507" name="Slide Number Placeholder 4"/>
          <p:cNvSpPr>
            <a:spLocks noGrp="1"/>
          </p:cNvSpPr>
          <p:nvPr>
            <p:ph type="sldNum" sz="quarter" idx="12"/>
          </p:nvPr>
        </p:nvSpPr>
        <p:spPr>
          <a:noFill/>
        </p:spPr>
        <p:txBody>
          <a:bodyPr/>
          <a:lstStyle/>
          <a:p>
            <a:fld id="{A953008D-0BFB-4EBD-8625-9E7676DCBB73}" type="slidenum">
              <a:rPr lang="en-US" smtClean="0"/>
              <a:pPr/>
              <a:t>28</a:t>
            </a:fld>
            <a:endParaRPr lang="en-US" smtClean="0"/>
          </a:p>
        </p:txBody>
      </p:sp>
      <p:pic>
        <p:nvPicPr>
          <p:cNvPr id="21508" name="Picture 35" descr="E:\users\conrad\WebTutorials\pex.gif"/>
          <p:cNvPicPr>
            <a:picLocks noChangeAspect="1" noChangeArrowheads="1"/>
          </p:cNvPicPr>
          <p:nvPr/>
        </p:nvPicPr>
        <p:blipFill>
          <a:blip r:embed="rId3" cstate="print"/>
          <a:srcRect/>
          <a:stretch>
            <a:fillRect/>
          </a:stretch>
        </p:blipFill>
        <p:spPr bwMode="auto">
          <a:xfrm>
            <a:off x="381000" y="914400"/>
            <a:ext cx="6477000" cy="4086225"/>
          </a:xfrm>
          <a:prstGeom prst="rect">
            <a:avLst/>
          </a:prstGeom>
          <a:noFill/>
          <a:ln w="9525">
            <a:noFill/>
            <a:miter lim="800000"/>
            <a:headEnd/>
            <a:tailEnd/>
          </a:ln>
        </p:spPr>
      </p:pic>
      <p:sp>
        <p:nvSpPr>
          <p:cNvPr id="21509" name="Rectangle 4"/>
          <p:cNvSpPr>
            <a:spLocks noGrp="1" noChangeArrowheads="1"/>
          </p:cNvSpPr>
          <p:nvPr>
            <p:ph type="title"/>
          </p:nvPr>
        </p:nvSpPr>
        <p:spPr>
          <a:xfrm>
            <a:off x="228600" y="152400"/>
            <a:ext cx="4876800" cy="762000"/>
          </a:xfrm>
        </p:spPr>
        <p:txBody>
          <a:bodyPr/>
          <a:lstStyle/>
          <a:p>
            <a:pPr algn="l" eaLnBrk="1" hangingPunct="1"/>
            <a:r>
              <a:rPr lang="en-US" sz="3600" b="1" smtClean="0"/>
              <a:t>1D FEM Inversion - 4</a:t>
            </a:r>
          </a:p>
        </p:txBody>
      </p:sp>
      <p:sp>
        <p:nvSpPr>
          <p:cNvPr id="21510" name="Text Box 5"/>
          <p:cNvSpPr txBox="1">
            <a:spLocks noChangeArrowheads="1"/>
          </p:cNvSpPr>
          <p:nvPr/>
        </p:nvSpPr>
        <p:spPr bwMode="auto">
          <a:xfrm>
            <a:off x="2057400" y="5334000"/>
            <a:ext cx="908050" cy="366713"/>
          </a:xfrm>
          <a:prstGeom prst="rect">
            <a:avLst/>
          </a:prstGeom>
          <a:noFill/>
          <a:ln w="9525">
            <a:noFill/>
            <a:miter lim="800000"/>
            <a:headEnd/>
            <a:tailEnd/>
          </a:ln>
        </p:spPr>
        <p:txBody>
          <a:bodyPr>
            <a:spAutoFit/>
          </a:bodyPr>
          <a:lstStyle/>
          <a:p>
            <a:r>
              <a:rPr lang="en-US" sz="1800" b="1">
                <a:solidFill>
                  <a:schemeClr val="accent2"/>
                </a:solidFill>
              </a:rPr>
              <a:t>Legend</a:t>
            </a:r>
          </a:p>
        </p:txBody>
      </p:sp>
      <p:sp>
        <p:nvSpPr>
          <p:cNvPr id="21511" name="Text Box 6"/>
          <p:cNvSpPr txBox="1">
            <a:spLocks noChangeArrowheads="1"/>
          </p:cNvSpPr>
          <p:nvPr/>
        </p:nvSpPr>
        <p:spPr bwMode="auto">
          <a:xfrm>
            <a:off x="5943600" y="228600"/>
            <a:ext cx="2209800" cy="396875"/>
          </a:xfrm>
          <a:prstGeom prst="rect">
            <a:avLst/>
          </a:prstGeom>
          <a:noFill/>
          <a:ln w="9525">
            <a:noFill/>
            <a:miter lim="800000"/>
            <a:headEnd/>
            <a:tailEnd/>
          </a:ln>
        </p:spPr>
        <p:txBody>
          <a:bodyPr>
            <a:spAutoFit/>
          </a:bodyPr>
          <a:lstStyle/>
          <a:p>
            <a:r>
              <a:rPr lang="en-US" sz="2000" b="1">
                <a:solidFill>
                  <a:srgbClr val="FF0066"/>
                </a:solidFill>
              </a:rPr>
              <a:t>CDI Viewer</a:t>
            </a:r>
          </a:p>
        </p:txBody>
      </p:sp>
      <p:sp>
        <p:nvSpPr>
          <p:cNvPr id="21512" name="Text Box 17"/>
          <p:cNvSpPr txBox="1">
            <a:spLocks noChangeArrowheads="1"/>
          </p:cNvSpPr>
          <p:nvPr/>
        </p:nvSpPr>
        <p:spPr bwMode="auto">
          <a:xfrm>
            <a:off x="304800" y="5257800"/>
            <a:ext cx="1143000" cy="641350"/>
          </a:xfrm>
          <a:prstGeom prst="rect">
            <a:avLst/>
          </a:prstGeom>
          <a:noFill/>
          <a:ln w="9525">
            <a:noFill/>
            <a:miter lim="800000"/>
            <a:headEnd/>
            <a:tailEnd/>
          </a:ln>
        </p:spPr>
        <p:txBody>
          <a:bodyPr>
            <a:spAutoFit/>
          </a:bodyPr>
          <a:lstStyle/>
          <a:p>
            <a:r>
              <a:rPr lang="en-US" sz="1800" b="1">
                <a:solidFill>
                  <a:schemeClr val="accent2"/>
                </a:solidFill>
              </a:rPr>
              <a:t>Apply Contour</a:t>
            </a:r>
          </a:p>
        </p:txBody>
      </p:sp>
      <p:sp>
        <p:nvSpPr>
          <p:cNvPr id="21513" name="Text Box 18"/>
          <p:cNvSpPr txBox="1">
            <a:spLocks noChangeArrowheads="1"/>
          </p:cNvSpPr>
          <p:nvPr/>
        </p:nvSpPr>
        <p:spPr bwMode="auto">
          <a:xfrm>
            <a:off x="3048000" y="5867400"/>
            <a:ext cx="1447800" cy="366713"/>
          </a:xfrm>
          <a:prstGeom prst="rect">
            <a:avLst/>
          </a:prstGeom>
          <a:noFill/>
          <a:ln w="9525">
            <a:noFill/>
            <a:miter lim="800000"/>
            <a:headEnd/>
            <a:tailEnd/>
          </a:ln>
        </p:spPr>
        <p:txBody>
          <a:bodyPr>
            <a:spAutoFit/>
          </a:bodyPr>
          <a:lstStyle/>
          <a:p>
            <a:r>
              <a:rPr lang="en-US" sz="1800" b="1">
                <a:solidFill>
                  <a:schemeClr val="accent2"/>
                </a:solidFill>
              </a:rPr>
              <a:t>Select Line</a:t>
            </a:r>
          </a:p>
        </p:txBody>
      </p:sp>
      <p:sp>
        <p:nvSpPr>
          <p:cNvPr id="21514" name="Text Box 19"/>
          <p:cNvSpPr txBox="1">
            <a:spLocks noChangeArrowheads="1"/>
          </p:cNvSpPr>
          <p:nvPr/>
        </p:nvSpPr>
        <p:spPr bwMode="auto">
          <a:xfrm>
            <a:off x="4343400" y="5486400"/>
            <a:ext cx="908050" cy="641350"/>
          </a:xfrm>
          <a:prstGeom prst="rect">
            <a:avLst/>
          </a:prstGeom>
          <a:noFill/>
          <a:ln w="9525">
            <a:noFill/>
            <a:miter lim="800000"/>
            <a:headEnd/>
            <a:tailEnd/>
          </a:ln>
        </p:spPr>
        <p:txBody>
          <a:bodyPr>
            <a:spAutoFit/>
          </a:bodyPr>
          <a:lstStyle/>
          <a:p>
            <a:r>
              <a:rPr lang="en-US" sz="1800" b="1">
                <a:solidFill>
                  <a:schemeClr val="accent2"/>
                </a:solidFill>
              </a:rPr>
              <a:t>ModelUnits</a:t>
            </a:r>
          </a:p>
        </p:txBody>
      </p:sp>
      <p:sp>
        <p:nvSpPr>
          <p:cNvPr id="21515" name="Text Box 20"/>
          <p:cNvSpPr txBox="1">
            <a:spLocks noChangeArrowheads="1"/>
          </p:cNvSpPr>
          <p:nvPr/>
        </p:nvSpPr>
        <p:spPr bwMode="auto">
          <a:xfrm>
            <a:off x="685800" y="6019800"/>
            <a:ext cx="1828800" cy="366713"/>
          </a:xfrm>
          <a:prstGeom prst="rect">
            <a:avLst/>
          </a:prstGeom>
          <a:noFill/>
          <a:ln w="9525">
            <a:noFill/>
            <a:miter lim="800000"/>
            <a:headEnd/>
            <a:tailEnd/>
          </a:ln>
        </p:spPr>
        <p:txBody>
          <a:bodyPr>
            <a:spAutoFit/>
          </a:bodyPr>
          <a:lstStyle/>
          <a:p>
            <a:r>
              <a:rPr lang="en-US" sz="1800" b="1">
                <a:solidFill>
                  <a:schemeClr val="accent2"/>
                </a:solidFill>
              </a:rPr>
              <a:t>2D Interpolation</a:t>
            </a:r>
          </a:p>
        </p:txBody>
      </p:sp>
      <p:sp>
        <p:nvSpPr>
          <p:cNvPr id="21516" name="Text Box 21"/>
          <p:cNvSpPr txBox="1">
            <a:spLocks noChangeArrowheads="1"/>
          </p:cNvSpPr>
          <p:nvPr/>
        </p:nvSpPr>
        <p:spPr bwMode="auto">
          <a:xfrm>
            <a:off x="5410200" y="5181600"/>
            <a:ext cx="3581400" cy="915988"/>
          </a:xfrm>
          <a:prstGeom prst="rect">
            <a:avLst/>
          </a:prstGeom>
          <a:noFill/>
          <a:ln w="9525">
            <a:noFill/>
            <a:miter lim="800000"/>
            <a:headEnd/>
            <a:tailEnd/>
          </a:ln>
        </p:spPr>
        <p:txBody>
          <a:bodyPr>
            <a:spAutoFit/>
          </a:bodyPr>
          <a:lstStyle/>
          <a:p>
            <a:r>
              <a:rPr lang="en-US" sz="1800" b="1">
                <a:solidFill>
                  <a:schemeClr val="accent2"/>
                </a:solidFill>
              </a:rPr>
              <a:t>Colour Distribution</a:t>
            </a:r>
          </a:p>
          <a:p>
            <a:r>
              <a:rPr lang="en-US" sz="1800" b="1">
                <a:solidFill>
                  <a:schemeClr val="accent2"/>
                </a:solidFill>
              </a:rPr>
              <a:t> Equal Range – intervals equal</a:t>
            </a:r>
          </a:p>
          <a:p>
            <a:r>
              <a:rPr lang="en-US" sz="1800" b="1">
                <a:solidFill>
                  <a:schemeClr val="accent2"/>
                </a:solidFill>
              </a:rPr>
              <a:t> Equal Weight – distribution equal</a:t>
            </a:r>
          </a:p>
        </p:txBody>
      </p:sp>
      <p:sp>
        <p:nvSpPr>
          <p:cNvPr id="21517" name="Text Box 22"/>
          <p:cNvSpPr txBox="1">
            <a:spLocks noChangeArrowheads="1"/>
          </p:cNvSpPr>
          <p:nvPr/>
        </p:nvSpPr>
        <p:spPr bwMode="auto">
          <a:xfrm>
            <a:off x="7086600" y="3810000"/>
            <a:ext cx="1828800" cy="641350"/>
          </a:xfrm>
          <a:prstGeom prst="rect">
            <a:avLst/>
          </a:prstGeom>
          <a:noFill/>
          <a:ln w="9525">
            <a:noFill/>
            <a:miter lim="800000"/>
            <a:headEnd/>
            <a:tailEnd/>
          </a:ln>
        </p:spPr>
        <p:txBody>
          <a:bodyPr>
            <a:spAutoFit/>
          </a:bodyPr>
          <a:lstStyle/>
          <a:p>
            <a:r>
              <a:rPr lang="en-US" sz="1800" b="1">
                <a:solidFill>
                  <a:schemeClr val="accent2"/>
                </a:solidFill>
              </a:rPr>
              <a:t>Horizontal Axis selection</a:t>
            </a:r>
          </a:p>
        </p:txBody>
      </p:sp>
      <p:sp>
        <p:nvSpPr>
          <p:cNvPr id="21518" name="Text Box 24"/>
          <p:cNvSpPr txBox="1">
            <a:spLocks noChangeArrowheads="1"/>
          </p:cNvSpPr>
          <p:nvPr/>
        </p:nvSpPr>
        <p:spPr bwMode="auto">
          <a:xfrm>
            <a:off x="7315200" y="1828800"/>
            <a:ext cx="1600200" cy="1190625"/>
          </a:xfrm>
          <a:prstGeom prst="rect">
            <a:avLst/>
          </a:prstGeom>
          <a:noFill/>
          <a:ln w="9525">
            <a:noFill/>
            <a:miter lim="800000"/>
            <a:headEnd/>
            <a:tailEnd/>
          </a:ln>
        </p:spPr>
        <p:txBody>
          <a:bodyPr>
            <a:spAutoFit/>
          </a:bodyPr>
          <a:lstStyle/>
          <a:p>
            <a:r>
              <a:rPr lang="en-US" sz="1800" b="1">
                <a:solidFill>
                  <a:schemeClr val="accent2"/>
                </a:solidFill>
              </a:rPr>
              <a:t>Plot of Resistivity vs. Depth for single point</a:t>
            </a:r>
          </a:p>
        </p:txBody>
      </p:sp>
      <p:sp>
        <p:nvSpPr>
          <p:cNvPr id="21519" name="Line 25"/>
          <p:cNvSpPr>
            <a:spLocks noChangeShapeType="1"/>
          </p:cNvSpPr>
          <p:nvPr/>
        </p:nvSpPr>
        <p:spPr bwMode="auto">
          <a:xfrm flipH="1" flipV="1">
            <a:off x="685800" y="1219200"/>
            <a:ext cx="152400" cy="4038600"/>
          </a:xfrm>
          <a:prstGeom prst="line">
            <a:avLst/>
          </a:prstGeom>
          <a:noFill/>
          <a:ln w="9525">
            <a:solidFill>
              <a:schemeClr val="accent2"/>
            </a:solidFill>
            <a:round/>
            <a:headEnd/>
            <a:tailEnd type="triangle" w="med" len="med"/>
          </a:ln>
        </p:spPr>
        <p:txBody>
          <a:bodyPr/>
          <a:lstStyle/>
          <a:p>
            <a:endParaRPr lang="en-US"/>
          </a:p>
        </p:txBody>
      </p:sp>
      <p:sp>
        <p:nvSpPr>
          <p:cNvPr id="21520" name="Line 28"/>
          <p:cNvSpPr>
            <a:spLocks noChangeShapeType="1"/>
          </p:cNvSpPr>
          <p:nvPr/>
        </p:nvSpPr>
        <p:spPr bwMode="auto">
          <a:xfrm flipH="1" flipV="1">
            <a:off x="914400" y="1371600"/>
            <a:ext cx="685800" cy="4648200"/>
          </a:xfrm>
          <a:prstGeom prst="line">
            <a:avLst/>
          </a:prstGeom>
          <a:noFill/>
          <a:ln w="9525">
            <a:solidFill>
              <a:schemeClr val="accent2"/>
            </a:solidFill>
            <a:round/>
            <a:headEnd/>
            <a:tailEnd type="triangle" w="med" len="med"/>
          </a:ln>
        </p:spPr>
        <p:txBody>
          <a:bodyPr/>
          <a:lstStyle/>
          <a:p>
            <a:endParaRPr lang="en-US"/>
          </a:p>
        </p:txBody>
      </p:sp>
      <p:sp>
        <p:nvSpPr>
          <p:cNvPr id="21521" name="Line 29"/>
          <p:cNvSpPr>
            <a:spLocks noChangeShapeType="1"/>
          </p:cNvSpPr>
          <p:nvPr/>
        </p:nvSpPr>
        <p:spPr bwMode="auto">
          <a:xfrm flipH="1" flipV="1">
            <a:off x="1219200" y="1143000"/>
            <a:ext cx="1219200" cy="4267200"/>
          </a:xfrm>
          <a:prstGeom prst="line">
            <a:avLst/>
          </a:prstGeom>
          <a:noFill/>
          <a:ln w="9525">
            <a:solidFill>
              <a:schemeClr val="accent2"/>
            </a:solidFill>
            <a:round/>
            <a:headEnd/>
            <a:tailEnd type="triangle" w="med" len="med"/>
          </a:ln>
        </p:spPr>
        <p:txBody>
          <a:bodyPr/>
          <a:lstStyle/>
          <a:p>
            <a:endParaRPr lang="en-US"/>
          </a:p>
        </p:txBody>
      </p:sp>
      <p:sp>
        <p:nvSpPr>
          <p:cNvPr id="21522" name="Line 30"/>
          <p:cNvSpPr>
            <a:spLocks noChangeShapeType="1"/>
          </p:cNvSpPr>
          <p:nvPr/>
        </p:nvSpPr>
        <p:spPr bwMode="auto">
          <a:xfrm flipH="1" flipV="1">
            <a:off x="1981200" y="1371600"/>
            <a:ext cx="1676400" cy="4495800"/>
          </a:xfrm>
          <a:prstGeom prst="line">
            <a:avLst/>
          </a:prstGeom>
          <a:noFill/>
          <a:ln w="9525">
            <a:solidFill>
              <a:schemeClr val="accent2"/>
            </a:solidFill>
            <a:round/>
            <a:headEnd/>
            <a:tailEnd type="triangle" w="med" len="med"/>
          </a:ln>
        </p:spPr>
        <p:txBody>
          <a:bodyPr/>
          <a:lstStyle/>
          <a:p>
            <a:endParaRPr lang="en-US"/>
          </a:p>
        </p:txBody>
      </p:sp>
      <p:sp>
        <p:nvSpPr>
          <p:cNvPr id="21523" name="Line 31"/>
          <p:cNvSpPr>
            <a:spLocks noChangeShapeType="1"/>
          </p:cNvSpPr>
          <p:nvPr/>
        </p:nvSpPr>
        <p:spPr bwMode="auto">
          <a:xfrm flipH="1" flipV="1">
            <a:off x="3200400" y="1371600"/>
            <a:ext cx="1447800" cy="4114800"/>
          </a:xfrm>
          <a:prstGeom prst="line">
            <a:avLst/>
          </a:prstGeom>
          <a:noFill/>
          <a:ln w="9525">
            <a:solidFill>
              <a:schemeClr val="accent2"/>
            </a:solidFill>
            <a:round/>
            <a:headEnd/>
            <a:tailEnd type="triangle" w="med" len="med"/>
          </a:ln>
        </p:spPr>
        <p:txBody>
          <a:bodyPr/>
          <a:lstStyle/>
          <a:p>
            <a:endParaRPr lang="en-US"/>
          </a:p>
        </p:txBody>
      </p:sp>
      <p:sp>
        <p:nvSpPr>
          <p:cNvPr id="21524" name="Line 32"/>
          <p:cNvSpPr>
            <a:spLocks noChangeShapeType="1"/>
          </p:cNvSpPr>
          <p:nvPr/>
        </p:nvSpPr>
        <p:spPr bwMode="auto">
          <a:xfrm flipH="1" flipV="1">
            <a:off x="3733800" y="1295400"/>
            <a:ext cx="2209800" cy="3886200"/>
          </a:xfrm>
          <a:prstGeom prst="line">
            <a:avLst/>
          </a:prstGeom>
          <a:noFill/>
          <a:ln w="9525">
            <a:solidFill>
              <a:schemeClr val="accent2"/>
            </a:solidFill>
            <a:round/>
            <a:headEnd/>
            <a:tailEnd type="triangle" w="med" len="med"/>
          </a:ln>
        </p:spPr>
        <p:txBody>
          <a:bodyPr/>
          <a:lstStyle/>
          <a:p>
            <a:endParaRPr lang="en-US"/>
          </a:p>
        </p:txBody>
      </p:sp>
      <p:sp>
        <p:nvSpPr>
          <p:cNvPr id="21525" name="Line 33"/>
          <p:cNvSpPr>
            <a:spLocks noChangeShapeType="1"/>
          </p:cNvSpPr>
          <p:nvPr/>
        </p:nvSpPr>
        <p:spPr bwMode="auto">
          <a:xfrm flipH="1" flipV="1">
            <a:off x="4191000" y="1447800"/>
            <a:ext cx="2819400" cy="2590800"/>
          </a:xfrm>
          <a:prstGeom prst="line">
            <a:avLst/>
          </a:prstGeom>
          <a:noFill/>
          <a:ln w="9525">
            <a:solidFill>
              <a:schemeClr val="accent2"/>
            </a:solidFill>
            <a:round/>
            <a:headEnd/>
            <a:tailEnd type="triangle" w="med" len="med"/>
          </a:ln>
        </p:spPr>
        <p:txBody>
          <a:bodyPr/>
          <a:lstStyle/>
          <a:p>
            <a:endParaRPr lang="en-US"/>
          </a:p>
        </p:txBody>
      </p:sp>
      <p:sp>
        <p:nvSpPr>
          <p:cNvPr id="21526" name="Line 34"/>
          <p:cNvSpPr>
            <a:spLocks noChangeShapeType="1"/>
          </p:cNvSpPr>
          <p:nvPr/>
        </p:nvSpPr>
        <p:spPr bwMode="auto">
          <a:xfrm flipH="1" flipV="1">
            <a:off x="6172200" y="2209800"/>
            <a:ext cx="1143000" cy="76200"/>
          </a:xfrm>
          <a:prstGeom prst="line">
            <a:avLst/>
          </a:prstGeom>
          <a:noFill/>
          <a:ln w="9525">
            <a:solidFill>
              <a:schemeClr val="accent2"/>
            </a:solidFill>
            <a:round/>
            <a:headEnd/>
            <a:tailEnd type="triangle" w="med" len="med"/>
          </a:ln>
        </p:spPr>
        <p:txBody>
          <a:bodyPr/>
          <a:lstStyle/>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3"/>
          <p:cNvSpPr>
            <a:spLocks noGrp="1"/>
          </p:cNvSpPr>
          <p:nvPr>
            <p:ph type="ftr" sz="quarter" idx="11"/>
          </p:nvPr>
        </p:nvSpPr>
        <p:spPr>
          <a:noFill/>
        </p:spPr>
        <p:txBody>
          <a:bodyPr/>
          <a:lstStyle/>
          <a:p>
            <a:r>
              <a:rPr lang="en-US" smtClean="0"/>
              <a:t>EMIGMA FDEM Tutorial</a:t>
            </a:r>
          </a:p>
        </p:txBody>
      </p:sp>
      <p:sp>
        <p:nvSpPr>
          <p:cNvPr id="22531" name="Slide Number Placeholder 4"/>
          <p:cNvSpPr>
            <a:spLocks noGrp="1"/>
          </p:cNvSpPr>
          <p:nvPr>
            <p:ph type="sldNum" sz="quarter" idx="12"/>
          </p:nvPr>
        </p:nvSpPr>
        <p:spPr>
          <a:noFill/>
        </p:spPr>
        <p:txBody>
          <a:bodyPr/>
          <a:lstStyle/>
          <a:p>
            <a:fld id="{33B4A8EC-6BC6-4B52-937E-D5F9514B2E7E}" type="slidenum">
              <a:rPr lang="en-US" smtClean="0"/>
              <a:pPr/>
              <a:t>29</a:t>
            </a:fld>
            <a:endParaRPr lang="en-US" smtClean="0"/>
          </a:p>
        </p:txBody>
      </p:sp>
      <p:pic>
        <p:nvPicPr>
          <p:cNvPr id="22532" name="Picture 25"/>
          <p:cNvPicPr>
            <a:picLocks noChangeAspect="1" noChangeArrowheads="1"/>
          </p:cNvPicPr>
          <p:nvPr/>
        </p:nvPicPr>
        <p:blipFill>
          <a:blip r:embed="rId2" cstate="print"/>
          <a:srcRect/>
          <a:stretch>
            <a:fillRect/>
          </a:stretch>
        </p:blipFill>
        <p:spPr bwMode="auto">
          <a:xfrm>
            <a:off x="838200" y="990600"/>
            <a:ext cx="7162800" cy="4708525"/>
          </a:xfrm>
          <a:prstGeom prst="rect">
            <a:avLst/>
          </a:prstGeom>
          <a:noFill/>
          <a:ln w="9525">
            <a:noFill/>
            <a:miter lim="800000"/>
            <a:headEnd/>
            <a:tailEnd/>
          </a:ln>
        </p:spPr>
      </p:pic>
      <p:sp>
        <p:nvSpPr>
          <p:cNvPr id="22533" name="Rectangle 2"/>
          <p:cNvSpPr>
            <a:spLocks noGrp="1" noChangeArrowheads="1"/>
          </p:cNvSpPr>
          <p:nvPr>
            <p:ph type="title"/>
          </p:nvPr>
        </p:nvSpPr>
        <p:spPr>
          <a:xfrm>
            <a:off x="228600" y="152400"/>
            <a:ext cx="4876800" cy="762000"/>
          </a:xfrm>
        </p:spPr>
        <p:txBody>
          <a:bodyPr/>
          <a:lstStyle/>
          <a:p>
            <a:pPr algn="l" eaLnBrk="1" hangingPunct="1"/>
            <a:r>
              <a:rPr lang="en-US" sz="3600" b="1" smtClean="0"/>
              <a:t>1D FEM Inversion - 5</a:t>
            </a:r>
          </a:p>
        </p:txBody>
      </p:sp>
      <p:sp>
        <p:nvSpPr>
          <p:cNvPr id="22534" name="Text Box 4"/>
          <p:cNvSpPr txBox="1">
            <a:spLocks noChangeArrowheads="1"/>
          </p:cNvSpPr>
          <p:nvPr/>
        </p:nvSpPr>
        <p:spPr bwMode="auto">
          <a:xfrm>
            <a:off x="5791200" y="0"/>
            <a:ext cx="2590800" cy="976313"/>
          </a:xfrm>
          <a:prstGeom prst="rect">
            <a:avLst/>
          </a:prstGeom>
          <a:noFill/>
          <a:ln w="9525">
            <a:noFill/>
            <a:miter lim="800000"/>
            <a:headEnd/>
            <a:tailEnd/>
          </a:ln>
        </p:spPr>
        <p:txBody>
          <a:bodyPr>
            <a:spAutoFit/>
          </a:bodyPr>
          <a:lstStyle/>
          <a:p>
            <a:r>
              <a:rPr lang="en-US" sz="2000" b="1">
                <a:solidFill>
                  <a:srgbClr val="FF0066"/>
                </a:solidFill>
              </a:rPr>
              <a:t>3D Volume Contour</a:t>
            </a:r>
          </a:p>
          <a:p>
            <a:r>
              <a:rPr lang="en-US" sz="2000" b="1">
                <a:solidFill>
                  <a:srgbClr val="FF0066"/>
                </a:solidFill>
              </a:rPr>
              <a:t>  </a:t>
            </a:r>
            <a:r>
              <a:rPr lang="en-US" sz="1800" b="1">
                <a:solidFill>
                  <a:srgbClr val="FF0066"/>
                </a:solidFill>
              </a:rPr>
              <a:t>(with Inversion model dataset selected)</a:t>
            </a:r>
          </a:p>
        </p:txBody>
      </p:sp>
      <p:sp>
        <p:nvSpPr>
          <p:cNvPr id="22535" name="Text Box 12"/>
          <p:cNvSpPr txBox="1">
            <a:spLocks noChangeArrowheads="1"/>
          </p:cNvSpPr>
          <p:nvPr/>
        </p:nvSpPr>
        <p:spPr bwMode="auto">
          <a:xfrm>
            <a:off x="1371600" y="5867400"/>
            <a:ext cx="7086600" cy="366713"/>
          </a:xfrm>
          <a:prstGeom prst="rect">
            <a:avLst/>
          </a:prstGeom>
          <a:noFill/>
          <a:ln w="9525">
            <a:noFill/>
            <a:miter lim="800000"/>
            <a:headEnd/>
            <a:tailEnd/>
          </a:ln>
        </p:spPr>
        <p:txBody>
          <a:bodyPr>
            <a:spAutoFit/>
          </a:bodyPr>
          <a:lstStyle/>
          <a:p>
            <a:pPr algn="ctr"/>
            <a:r>
              <a:rPr lang="en-US" sz="1800" b="1">
                <a:solidFill>
                  <a:schemeClr val="accent2"/>
                </a:solidFill>
              </a:rPr>
              <a:t>Axis Scaling                       Model Units                       Section Cutting</a:t>
            </a:r>
          </a:p>
        </p:txBody>
      </p:sp>
      <p:sp>
        <p:nvSpPr>
          <p:cNvPr id="22536" name="Line 26"/>
          <p:cNvSpPr>
            <a:spLocks noChangeShapeType="1"/>
          </p:cNvSpPr>
          <p:nvPr/>
        </p:nvSpPr>
        <p:spPr bwMode="auto">
          <a:xfrm flipH="1">
            <a:off x="2743200" y="304800"/>
            <a:ext cx="3124200" cy="685800"/>
          </a:xfrm>
          <a:prstGeom prst="line">
            <a:avLst/>
          </a:prstGeom>
          <a:noFill/>
          <a:ln w="9525">
            <a:solidFill>
              <a:srgbClr val="FF0066"/>
            </a:solidFill>
            <a:round/>
            <a:headEnd/>
            <a:tailEnd type="triangle" w="med" len="med"/>
          </a:ln>
        </p:spPr>
        <p:txBody>
          <a:bodyPr/>
          <a:lstStyle/>
          <a:p>
            <a:endParaRPr lang="en-US"/>
          </a:p>
        </p:txBody>
      </p:sp>
      <p:sp>
        <p:nvSpPr>
          <p:cNvPr id="22537" name="Line 27"/>
          <p:cNvSpPr>
            <a:spLocks noChangeShapeType="1"/>
          </p:cNvSpPr>
          <p:nvPr/>
        </p:nvSpPr>
        <p:spPr bwMode="auto">
          <a:xfrm flipH="1" flipV="1">
            <a:off x="1981200" y="5486400"/>
            <a:ext cx="228600" cy="381000"/>
          </a:xfrm>
          <a:prstGeom prst="line">
            <a:avLst/>
          </a:prstGeom>
          <a:noFill/>
          <a:ln w="9525">
            <a:solidFill>
              <a:schemeClr val="accent2"/>
            </a:solidFill>
            <a:round/>
            <a:headEnd/>
            <a:tailEnd type="triangle" w="med" len="med"/>
          </a:ln>
        </p:spPr>
        <p:txBody>
          <a:bodyPr/>
          <a:lstStyle/>
          <a:p>
            <a:endParaRPr lang="en-US"/>
          </a:p>
        </p:txBody>
      </p:sp>
      <p:sp>
        <p:nvSpPr>
          <p:cNvPr id="22538" name="Line 28"/>
          <p:cNvSpPr>
            <a:spLocks noChangeShapeType="1"/>
          </p:cNvSpPr>
          <p:nvPr/>
        </p:nvSpPr>
        <p:spPr bwMode="auto">
          <a:xfrm flipH="1" flipV="1">
            <a:off x="1905000" y="2590800"/>
            <a:ext cx="2743200" cy="3352800"/>
          </a:xfrm>
          <a:prstGeom prst="line">
            <a:avLst/>
          </a:prstGeom>
          <a:noFill/>
          <a:ln w="9525">
            <a:solidFill>
              <a:srgbClr val="FFFF00"/>
            </a:solidFill>
            <a:round/>
            <a:headEnd/>
            <a:tailEnd type="triangle" w="med" len="med"/>
          </a:ln>
        </p:spPr>
        <p:txBody>
          <a:bodyPr/>
          <a:lstStyle/>
          <a:p>
            <a:endParaRPr lang="en-US"/>
          </a:p>
        </p:txBody>
      </p:sp>
      <p:sp>
        <p:nvSpPr>
          <p:cNvPr id="22539" name="Line 29"/>
          <p:cNvSpPr>
            <a:spLocks noChangeShapeType="1"/>
          </p:cNvSpPr>
          <p:nvPr/>
        </p:nvSpPr>
        <p:spPr bwMode="auto">
          <a:xfrm flipH="1" flipV="1">
            <a:off x="7239000" y="2133600"/>
            <a:ext cx="152400" cy="3733800"/>
          </a:xfrm>
          <a:prstGeom prst="line">
            <a:avLst/>
          </a:prstGeom>
          <a:noFill/>
          <a:ln w="9525">
            <a:solidFill>
              <a:srgbClr val="FFFF00"/>
            </a:solidFill>
            <a:round/>
            <a:headEnd/>
            <a:tailEnd type="triangle" w="med" len="med"/>
          </a:ln>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228600"/>
            <a:ext cx="6122640" cy="461665"/>
          </a:xfrm>
          <a:prstGeom prst="rect">
            <a:avLst/>
          </a:prstGeom>
          <a:noFill/>
          <a:ln w="3175">
            <a:solidFill>
              <a:schemeClr val="tx1"/>
            </a:solidFill>
          </a:ln>
        </p:spPr>
        <p:txBody>
          <a:bodyPr wrap="square" rtlCol="0">
            <a:spAutoFit/>
          </a:bodyPr>
          <a:lstStyle/>
          <a:p>
            <a:r>
              <a:rPr lang="en-US" dirty="0" smtClean="0"/>
              <a:t>Setting Moving FDEM systems in EMIGMA</a:t>
            </a:r>
            <a:endParaRPr lang="en-US" dirty="0"/>
          </a:p>
        </p:txBody>
      </p:sp>
      <p:sp>
        <p:nvSpPr>
          <p:cNvPr id="60" name="TextBox 59"/>
          <p:cNvSpPr txBox="1"/>
          <p:nvPr/>
        </p:nvSpPr>
        <p:spPr>
          <a:xfrm>
            <a:off x="533400" y="685800"/>
            <a:ext cx="2382416" cy="461665"/>
          </a:xfrm>
          <a:prstGeom prst="rect">
            <a:avLst/>
          </a:prstGeom>
          <a:noFill/>
          <a:ln w="3175">
            <a:solidFill>
              <a:schemeClr val="tx1"/>
            </a:solidFill>
          </a:ln>
        </p:spPr>
        <p:txBody>
          <a:bodyPr wrap="square" rtlCol="0">
            <a:spAutoFit/>
          </a:bodyPr>
          <a:lstStyle/>
          <a:p>
            <a:r>
              <a:rPr lang="en-US" dirty="0" smtClean="0">
                <a:solidFill>
                  <a:schemeClr val="tx2">
                    <a:lumMod val="60000"/>
                    <a:lumOff val="40000"/>
                  </a:schemeClr>
                </a:solidFill>
              </a:rPr>
              <a:t>Data Processing</a:t>
            </a:r>
            <a:endParaRPr lang="en-US" dirty="0">
              <a:solidFill>
                <a:schemeClr val="tx2">
                  <a:lumMod val="60000"/>
                  <a:lumOff val="40000"/>
                </a:schemeClr>
              </a:solidFill>
            </a:endParaRPr>
          </a:p>
        </p:txBody>
      </p:sp>
      <p:cxnSp>
        <p:nvCxnSpPr>
          <p:cNvPr id="62" name="Straight Connector 61"/>
          <p:cNvCxnSpPr/>
          <p:nvPr/>
        </p:nvCxnSpPr>
        <p:spPr>
          <a:xfrm>
            <a:off x="609600" y="3581400"/>
            <a:ext cx="822960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533400" y="1219200"/>
            <a:ext cx="2310408" cy="461665"/>
          </a:xfrm>
          <a:prstGeom prst="rect">
            <a:avLst/>
          </a:prstGeom>
          <a:noFill/>
          <a:ln w="3175">
            <a:solidFill>
              <a:schemeClr val="tx1"/>
            </a:solidFill>
          </a:ln>
        </p:spPr>
        <p:txBody>
          <a:bodyPr wrap="square" rtlCol="0">
            <a:spAutoFit/>
          </a:bodyPr>
          <a:lstStyle/>
          <a:p>
            <a:r>
              <a:rPr lang="en-US" dirty="0" smtClean="0">
                <a:solidFill>
                  <a:schemeClr val="accent4">
                    <a:lumMod val="75000"/>
                  </a:schemeClr>
                </a:solidFill>
              </a:rPr>
              <a:t>Normalization 2</a:t>
            </a:r>
            <a:endParaRPr lang="en-US" dirty="0">
              <a:solidFill>
                <a:schemeClr val="accent4">
                  <a:lumMod val="75000"/>
                </a:schemeClr>
              </a:solidFill>
            </a:endParaRPr>
          </a:p>
        </p:txBody>
      </p:sp>
      <p:sp>
        <p:nvSpPr>
          <p:cNvPr id="34" name="TextBox 33"/>
          <p:cNvSpPr txBox="1"/>
          <p:nvPr/>
        </p:nvSpPr>
        <p:spPr>
          <a:xfrm>
            <a:off x="4267200" y="838200"/>
            <a:ext cx="4495800" cy="1631216"/>
          </a:xfrm>
          <a:prstGeom prst="rect">
            <a:avLst/>
          </a:prstGeom>
          <a:noFill/>
          <a:ln w="3175">
            <a:solidFill>
              <a:schemeClr val="tx2">
                <a:lumMod val="40000"/>
                <a:lumOff val="60000"/>
              </a:schemeClr>
            </a:solidFill>
          </a:ln>
        </p:spPr>
        <p:txBody>
          <a:bodyPr wrap="square" rtlCol="0">
            <a:spAutoFit/>
          </a:bodyPr>
          <a:lstStyle/>
          <a:p>
            <a:pPr algn="ctr"/>
            <a:r>
              <a:rPr lang="en-US" sz="1400" u="sng" dirty="0" smtClean="0">
                <a:solidFill>
                  <a:srgbClr val="002060"/>
                </a:solidFill>
              </a:rPr>
              <a:t>Normalization</a:t>
            </a:r>
          </a:p>
          <a:p>
            <a:pPr>
              <a:buFont typeface="Courier New" pitchFamily="49" charset="0"/>
              <a:buChar char="o"/>
            </a:pPr>
            <a:r>
              <a:rPr lang="en-US" sz="1400" dirty="0" smtClean="0">
                <a:solidFill>
                  <a:srgbClr val="002060"/>
                </a:solidFill>
              </a:rPr>
              <a:t> </a:t>
            </a:r>
            <a:r>
              <a:rPr lang="en-US" sz="1200" i="1" dirty="0" smtClean="0">
                <a:solidFill>
                  <a:srgbClr val="002060"/>
                </a:solidFill>
              </a:rPr>
              <a:t>there are two types of systems – rigid and flexible</a:t>
            </a:r>
          </a:p>
          <a:p>
            <a:pPr>
              <a:buFont typeface="Courier New" pitchFamily="49" charset="0"/>
              <a:buChar char="o"/>
            </a:pPr>
            <a:r>
              <a:rPr lang="en-US" sz="1200" i="1" dirty="0" smtClean="0">
                <a:solidFill>
                  <a:srgbClr val="002060"/>
                </a:solidFill>
              </a:rPr>
              <a:t> in a rigid system, the </a:t>
            </a:r>
            <a:r>
              <a:rPr lang="en-US" sz="1200" i="1" dirty="0" err="1" smtClean="0">
                <a:solidFill>
                  <a:srgbClr val="002060"/>
                </a:solidFill>
              </a:rPr>
              <a:t>tx</a:t>
            </a:r>
            <a:r>
              <a:rPr lang="en-US" sz="1200" i="1" dirty="0" smtClean="0">
                <a:solidFill>
                  <a:srgbClr val="002060"/>
                </a:solidFill>
              </a:rPr>
              <a:t> and </a:t>
            </a:r>
            <a:r>
              <a:rPr lang="en-US" sz="1200" i="1" dirty="0" err="1" smtClean="0">
                <a:solidFill>
                  <a:srgbClr val="002060"/>
                </a:solidFill>
              </a:rPr>
              <a:t>rx</a:t>
            </a:r>
            <a:r>
              <a:rPr lang="en-US" sz="1200" i="1" dirty="0" smtClean="0">
                <a:solidFill>
                  <a:srgbClr val="002060"/>
                </a:solidFill>
              </a:rPr>
              <a:t> are housed in a rigid structure so that the separation of </a:t>
            </a:r>
            <a:r>
              <a:rPr lang="en-US" sz="1200" i="1" dirty="0" err="1" smtClean="0">
                <a:solidFill>
                  <a:srgbClr val="002060"/>
                </a:solidFill>
              </a:rPr>
              <a:t>tx</a:t>
            </a:r>
            <a:r>
              <a:rPr lang="en-US" sz="1200" i="1" dirty="0" smtClean="0">
                <a:solidFill>
                  <a:srgbClr val="002060"/>
                </a:solidFill>
              </a:rPr>
              <a:t> and </a:t>
            </a:r>
            <a:r>
              <a:rPr lang="en-US" sz="1200" i="1" dirty="0" err="1" smtClean="0">
                <a:solidFill>
                  <a:srgbClr val="002060"/>
                </a:solidFill>
              </a:rPr>
              <a:t>rx</a:t>
            </a:r>
            <a:r>
              <a:rPr lang="en-US" sz="1200" i="1" dirty="0" smtClean="0">
                <a:solidFill>
                  <a:srgbClr val="002060"/>
                </a:solidFill>
              </a:rPr>
              <a:t> is fixed – e.g. </a:t>
            </a:r>
            <a:r>
              <a:rPr lang="en-US" sz="1200" i="1" dirty="0" err="1" smtClean="0">
                <a:solidFill>
                  <a:srgbClr val="002060"/>
                </a:solidFill>
              </a:rPr>
              <a:t>EM38</a:t>
            </a:r>
            <a:r>
              <a:rPr lang="en-US" sz="1200" i="1" dirty="0" smtClean="0">
                <a:solidFill>
                  <a:srgbClr val="002060"/>
                </a:solidFill>
              </a:rPr>
              <a:t>, </a:t>
            </a:r>
            <a:r>
              <a:rPr lang="en-US" sz="1200" i="1" dirty="0" err="1" smtClean="0">
                <a:solidFill>
                  <a:srgbClr val="002060"/>
                </a:solidFill>
              </a:rPr>
              <a:t>EM31</a:t>
            </a:r>
            <a:r>
              <a:rPr lang="en-US" sz="1200" i="1" dirty="0" smtClean="0">
                <a:solidFill>
                  <a:srgbClr val="002060"/>
                </a:solidFill>
              </a:rPr>
              <a:t>, GEM2</a:t>
            </a:r>
          </a:p>
          <a:p>
            <a:pPr>
              <a:buFont typeface="Courier New" pitchFamily="49" charset="0"/>
              <a:buChar char="o"/>
            </a:pPr>
            <a:r>
              <a:rPr lang="en-US" sz="1200" i="1" dirty="0" smtClean="0">
                <a:solidFill>
                  <a:srgbClr val="002060"/>
                </a:solidFill>
              </a:rPr>
              <a:t> in a flexible system, the </a:t>
            </a:r>
            <a:r>
              <a:rPr lang="en-US" sz="1200" i="1" dirty="0" err="1" smtClean="0">
                <a:solidFill>
                  <a:srgbClr val="002060"/>
                </a:solidFill>
              </a:rPr>
              <a:t>tx</a:t>
            </a:r>
            <a:r>
              <a:rPr lang="en-US" sz="1200" i="1" dirty="0" smtClean="0">
                <a:solidFill>
                  <a:srgbClr val="002060"/>
                </a:solidFill>
              </a:rPr>
              <a:t> and </a:t>
            </a:r>
            <a:r>
              <a:rPr lang="en-US" sz="1200" i="1" dirty="0" err="1" smtClean="0">
                <a:solidFill>
                  <a:srgbClr val="002060"/>
                </a:solidFill>
              </a:rPr>
              <a:t>rx</a:t>
            </a:r>
            <a:r>
              <a:rPr lang="en-US" sz="1200" i="1" dirty="0" smtClean="0">
                <a:solidFill>
                  <a:srgbClr val="002060"/>
                </a:solidFill>
              </a:rPr>
              <a:t> are independent and connected via a cable of some sort – e.g. </a:t>
            </a:r>
            <a:r>
              <a:rPr lang="en-US" sz="1200" i="1" dirty="0" err="1" smtClean="0">
                <a:solidFill>
                  <a:srgbClr val="002060"/>
                </a:solidFill>
              </a:rPr>
              <a:t>Promis</a:t>
            </a:r>
            <a:r>
              <a:rPr lang="en-US" sz="1200" i="1" dirty="0" smtClean="0">
                <a:solidFill>
                  <a:srgbClr val="002060"/>
                </a:solidFill>
              </a:rPr>
              <a:t>, MaxMin, </a:t>
            </a:r>
            <a:r>
              <a:rPr lang="en-US" sz="1200" i="1" dirty="0" err="1" smtClean="0">
                <a:solidFill>
                  <a:srgbClr val="002060"/>
                </a:solidFill>
              </a:rPr>
              <a:t>EM34</a:t>
            </a:r>
            <a:endParaRPr lang="en-US" sz="1200" i="1" dirty="0" smtClean="0">
              <a:solidFill>
                <a:srgbClr val="002060"/>
              </a:solidFill>
            </a:endParaRPr>
          </a:p>
          <a:p>
            <a:pPr>
              <a:buFont typeface="Courier New" pitchFamily="49" charset="0"/>
              <a:buChar char="o"/>
            </a:pPr>
            <a:r>
              <a:rPr lang="en-US" sz="1200" i="1" dirty="0" smtClean="0">
                <a:solidFill>
                  <a:srgbClr val="002060"/>
                </a:solidFill>
              </a:rPr>
              <a:t> in a flexible system care must be taken to ensure the cable is at the prescribed length and the coils are coplanar</a:t>
            </a:r>
          </a:p>
        </p:txBody>
      </p:sp>
      <p:grpSp>
        <p:nvGrpSpPr>
          <p:cNvPr id="2" name="Group 49"/>
          <p:cNvGrpSpPr/>
          <p:nvPr/>
        </p:nvGrpSpPr>
        <p:grpSpPr>
          <a:xfrm>
            <a:off x="533400" y="1676400"/>
            <a:ext cx="1586608" cy="902732"/>
            <a:chOff x="533400" y="1676400"/>
            <a:chExt cx="1586608" cy="902732"/>
          </a:xfrm>
        </p:grpSpPr>
        <p:cxnSp>
          <p:nvCxnSpPr>
            <p:cNvPr id="36" name="Straight Connector 35"/>
            <p:cNvCxnSpPr/>
            <p:nvPr/>
          </p:nvCxnSpPr>
          <p:spPr>
            <a:xfrm>
              <a:off x="685800" y="2133600"/>
              <a:ext cx="1219200" cy="0"/>
            </a:xfrm>
            <a:prstGeom prst="line">
              <a:avLst/>
            </a:prstGeom>
            <a:ln w="571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685800" y="1828800"/>
              <a:ext cx="0" cy="457200"/>
            </a:xfrm>
            <a:prstGeom prst="straightConnector1">
              <a:avLst/>
            </a:prstGeom>
            <a:ln w="28575">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1905000" y="1828800"/>
              <a:ext cx="0" cy="457200"/>
            </a:xfrm>
            <a:prstGeom prst="straightConnector1">
              <a:avLst/>
            </a:prstGeom>
            <a:ln w="28575">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533400" y="2209800"/>
              <a:ext cx="354584" cy="369332"/>
            </a:xfrm>
            <a:prstGeom prst="rect">
              <a:avLst/>
            </a:prstGeom>
            <a:noFill/>
          </p:spPr>
          <p:txBody>
            <a:bodyPr wrap="none" rtlCol="0">
              <a:spAutoFit/>
            </a:bodyPr>
            <a:lstStyle/>
            <a:p>
              <a:r>
                <a:rPr lang="en-US" dirty="0" err="1" smtClean="0">
                  <a:latin typeface="Impact" pitchFamily="34" charset="0"/>
                </a:rPr>
                <a:t>tx</a:t>
              </a:r>
              <a:endParaRPr lang="en-US" dirty="0">
                <a:latin typeface="Impact" pitchFamily="34" charset="0"/>
              </a:endParaRPr>
            </a:p>
          </p:txBody>
        </p:sp>
        <p:sp>
          <p:nvSpPr>
            <p:cNvPr id="41" name="TextBox 40"/>
            <p:cNvSpPr txBox="1"/>
            <p:nvPr/>
          </p:nvSpPr>
          <p:spPr>
            <a:xfrm>
              <a:off x="1752600" y="2209800"/>
              <a:ext cx="367408" cy="369332"/>
            </a:xfrm>
            <a:prstGeom prst="rect">
              <a:avLst/>
            </a:prstGeom>
            <a:noFill/>
          </p:spPr>
          <p:txBody>
            <a:bodyPr wrap="none" rtlCol="0">
              <a:spAutoFit/>
            </a:bodyPr>
            <a:lstStyle/>
            <a:p>
              <a:r>
                <a:rPr lang="en-US" dirty="0" err="1" smtClean="0">
                  <a:latin typeface="Impact" pitchFamily="34" charset="0"/>
                </a:rPr>
                <a:t>rx</a:t>
              </a:r>
              <a:endParaRPr lang="en-US" dirty="0">
                <a:latin typeface="Impact" pitchFamily="34" charset="0"/>
              </a:endParaRPr>
            </a:p>
          </p:txBody>
        </p:sp>
        <p:cxnSp>
          <p:nvCxnSpPr>
            <p:cNvPr id="47" name="Straight Arrow Connector 46"/>
            <p:cNvCxnSpPr/>
            <p:nvPr/>
          </p:nvCxnSpPr>
          <p:spPr>
            <a:xfrm>
              <a:off x="838200" y="1981200"/>
              <a:ext cx="914400" cy="0"/>
            </a:xfrm>
            <a:prstGeom prst="straightConnector1">
              <a:avLst/>
            </a:prstGeom>
            <a:ln w="19050">
              <a:solidFill>
                <a:schemeClr val="accent6">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838200" y="1676400"/>
              <a:ext cx="987771" cy="307777"/>
            </a:xfrm>
            <a:prstGeom prst="rect">
              <a:avLst/>
            </a:prstGeom>
            <a:noFill/>
          </p:spPr>
          <p:txBody>
            <a:bodyPr wrap="none" rtlCol="0">
              <a:spAutoFit/>
            </a:bodyPr>
            <a:lstStyle/>
            <a:p>
              <a:r>
                <a:rPr lang="en-US" sz="1400" i="1" dirty="0" smtClean="0">
                  <a:solidFill>
                    <a:schemeClr val="accent6">
                      <a:lumMod val="50000"/>
                    </a:schemeClr>
                  </a:solidFill>
                  <a:latin typeface="Impact" pitchFamily="34" charset="0"/>
                </a:rPr>
                <a:t>separation</a:t>
              </a:r>
              <a:endParaRPr lang="en-US" sz="1400" i="1" dirty="0">
                <a:solidFill>
                  <a:schemeClr val="accent6">
                    <a:lumMod val="50000"/>
                  </a:schemeClr>
                </a:solidFill>
                <a:latin typeface="Impact" pitchFamily="34" charset="0"/>
              </a:endParaRPr>
            </a:p>
          </p:txBody>
        </p:sp>
      </p:grpSp>
      <p:grpSp>
        <p:nvGrpSpPr>
          <p:cNvPr id="3" name="Group 71"/>
          <p:cNvGrpSpPr/>
          <p:nvPr/>
        </p:nvGrpSpPr>
        <p:grpSpPr>
          <a:xfrm>
            <a:off x="457200" y="2590800"/>
            <a:ext cx="2577208" cy="902732"/>
            <a:chOff x="3352800" y="2057400"/>
            <a:chExt cx="2577208" cy="902732"/>
          </a:xfrm>
        </p:grpSpPr>
        <p:cxnSp>
          <p:nvCxnSpPr>
            <p:cNvPr id="54" name="Straight Arrow Connector 53"/>
            <p:cNvCxnSpPr/>
            <p:nvPr/>
          </p:nvCxnSpPr>
          <p:spPr>
            <a:xfrm>
              <a:off x="3505200" y="2209800"/>
              <a:ext cx="0" cy="457200"/>
            </a:xfrm>
            <a:prstGeom prst="straightConnector1">
              <a:avLst/>
            </a:prstGeom>
            <a:ln w="28575">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5791200" y="2209800"/>
              <a:ext cx="0" cy="457200"/>
            </a:xfrm>
            <a:prstGeom prst="straightConnector1">
              <a:avLst/>
            </a:prstGeom>
            <a:ln w="28575">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3352800" y="2590800"/>
              <a:ext cx="354584" cy="369332"/>
            </a:xfrm>
            <a:prstGeom prst="rect">
              <a:avLst/>
            </a:prstGeom>
            <a:noFill/>
          </p:spPr>
          <p:txBody>
            <a:bodyPr wrap="none" rtlCol="0">
              <a:spAutoFit/>
            </a:bodyPr>
            <a:lstStyle/>
            <a:p>
              <a:r>
                <a:rPr lang="en-US" dirty="0" err="1" smtClean="0">
                  <a:latin typeface="Impact" pitchFamily="34" charset="0"/>
                </a:rPr>
                <a:t>tx</a:t>
              </a:r>
              <a:endParaRPr lang="en-US" dirty="0">
                <a:latin typeface="Impact" pitchFamily="34" charset="0"/>
              </a:endParaRPr>
            </a:p>
          </p:txBody>
        </p:sp>
        <p:sp>
          <p:nvSpPr>
            <p:cNvPr id="61" name="TextBox 60"/>
            <p:cNvSpPr txBox="1"/>
            <p:nvPr/>
          </p:nvSpPr>
          <p:spPr>
            <a:xfrm>
              <a:off x="5562600" y="2590800"/>
              <a:ext cx="367408" cy="369332"/>
            </a:xfrm>
            <a:prstGeom prst="rect">
              <a:avLst/>
            </a:prstGeom>
            <a:noFill/>
          </p:spPr>
          <p:txBody>
            <a:bodyPr wrap="none" rtlCol="0">
              <a:spAutoFit/>
            </a:bodyPr>
            <a:lstStyle/>
            <a:p>
              <a:r>
                <a:rPr lang="en-US" dirty="0" err="1" smtClean="0">
                  <a:latin typeface="Impact" pitchFamily="34" charset="0"/>
                </a:rPr>
                <a:t>rx</a:t>
              </a:r>
              <a:endParaRPr lang="en-US" dirty="0">
                <a:latin typeface="Impact" pitchFamily="34" charset="0"/>
              </a:endParaRPr>
            </a:p>
          </p:txBody>
        </p:sp>
        <p:cxnSp>
          <p:nvCxnSpPr>
            <p:cNvPr id="63" name="Straight Arrow Connector 62"/>
            <p:cNvCxnSpPr/>
            <p:nvPr/>
          </p:nvCxnSpPr>
          <p:spPr>
            <a:xfrm>
              <a:off x="3581400" y="2362200"/>
              <a:ext cx="2133600" cy="0"/>
            </a:xfrm>
            <a:prstGeom prst="straightConnector1">
              <a:avLst/>
            </a:prstGeom>
            <a:ln w="19050">
              <a:solidFill>
                <a:schemeClr val="accent6">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4114800" y="2057400"/>
              <a:ext cx="987771" cy="307777"/>
            </a:xfrm>
            <a:prstGeom prst="rect">
              <a:avLst/>
            </a:prstGeom>
            <a:noFill/>
          </p:spPr>
          <p:txBody>
            <a:bodyPr wrap="none" rtlCol="0">
              <a:spAutoFit/>
            </a:bodyPr>
            <a:lstStyle/>
            <a:p>
              <a:r>
                <a:rPr lang="en-US" sz="1400" i="1" dirty="0" smtClean="0">
                  <a:solidFill>
                    <a:schemeClr val="accent6">
                      <a:lumMod val="50000"/>
                    </a:schemeClr>
                  </a:solidFill>
                  <a:latin typeface="Impact" pitchFamily="34" charset="0"/>
                </a:rPr>
                <a:t>separation</a:t>
              </a:r>
              <a:endParaRPr lang="en-US" sz="1400" i="1" dirty="0">
                <a:solidFill>
                  <a:schemeClr val="accent6">
                    <a:lumMod val="50000"/>
                  </a:schemeClr>
                </a:solidFill>
                <a:latin typeface="Impact" pitchFamily="34" charset="0"/>
              </a:endParaRPr>
            </a:p>
          </p:txBody>
        </p:sp>
        <p:sp>
          <p:nvSpPr>
            <p:cNvPr id="67" name="Freeform 66"/>
            <p:cNvSpPr/>
            <p:nvPr/>
          </p:nvSpPr>
          <p:spPr>
            <a:xfrm>
              <a:off x="3505200" y="2514600"/>
              <a:ext cx="2286000" cy="76200"/>
            </a:xfrm>
            <a:custGeom>
              <a:avLst/>
              <a:gdLst>
                <a:gd name="connsiteX0" fmla="*/ 0 w 1847653"/>
                <a:gd name="connsiteY0" fmla="*/ 84842 h 139832"/>
                <a:gd name="connsiteX1" fmla="*/ 452486 w 1847653"/>
                <a:gd name="connsiteY1" fmla="*/ 47135 h 139832"/>
                <a:gd name="connsiteX2" fmla="*/ 1197204 w 1847653"/>
                <a:gd name="connsiteY2" fmla="*/ 131976 h 139832"/>
                <a:gd name="connsiteX3" fmla="*/ 1847653 w 1847653"/>
                <a:gd name="connsiteY3" fmla="*/ 0 h 139832"/>
              </a:gdLst>
              <a:ahLst/>
              <a:cxnLst>
                <a:cxn ang="0">
                  <a:pos x="connsiteX0" y="connsiteY0"/>
                </a:cxn>
                <a:cxn ang="0">
                  <a:pos x="connsiteX1" y="connsiteY1"/>
                </a:cxn>
                <a:cxn ang="0">
                  <a:pos x="connsiteX2" y="connsiteY2"/>
                </a:cxn>
                <a:cxn ang="0">
                  <a:pos x="connsiteX3" y="connsiteY3"/>
                </a:cxn>
              </a:cxnLst>
              <a:rect l="l" t="t" r="r" b="b"/>
              <a:pathLst>
                <a:path w="1847653" h="139832">
                  <a:moveTo>
                    <a:pt x="0" y="84842"/>
                  </a:moveTo>
                  <a:cubicBezTo>
                    <a:pt x="126476" y="62060"/>
                    <a:pt x="252952" y="39279"/>
                    <a:pt x="452486" y="47135"/>
                  </a:cubicBezTo>
                  <a:cubicBezTo>
                    <a:pt x="652020" y="54991"/>
                    <a:pt x="964676" y="139832"/>
                    <a:pt x="1197204" y="131976"/>
                  </a:cubicBezTo>
                  <a:cubicBezTo>
                    <a:pt x="1429732" y="124120"/>
                    <a:pt x="1638692" y="62060"/>
                    <a:pt x="1847653" y="0"/>
                  </a:cubicBezTo>
                </a:path>
              </a:pathLst>
            </a:cu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73" name="TextBox 72"/>
          <p:cNvSpPr txBox="1"/>
          <p:nvPr/>
        </p:nvSpPr>
        <p:spPr>
          <a:xfrm>
            <a:off x="2133600" y="1752600"/>
            <a:ext cx="718466" cy="523220"/>
          </a:xfrm>
          <a:prstGeom prst="rect">
            <a:avLst/>
          </a:prstGeom>
          <a:noFill/>
        </p:spPr>
        <p:txBody>
          <a:bodyPr wrap="none" rtlCol="0">
            <a:spAutoFit/>
          </a:bodyPr>
          <a:lstStyle/>
          <a:p>
            <a:r>
              <a:rPr lang="en-US" sz="1400" i="1" dirty="0" smtClean="0">
                <a:solidFill>
                  <a:schemeClr val="accent6">
                    <a:lumMod val="50000"/>
                  </a:schemeClr>
                </a:solidFill>
                <a:latin typeface="Impact" pitchFamily="34" charset="0"/>
              </a:rPr>
              <a:t>rigid</a:t>
            </a:r>
          </a:p>
          <a:p>
            <a:r>
              <a:rPr lang="en-US" sz="1400" i="1" dirty="0" smtClean="0">
                <a:solidFill>
                  <a:schemeClr val="accent6">
                    <a:lumMod val="50000"/>
                  </a:schemeClr>
                </a:solidFill>
                <a:latin typeface="Impact" pitchFamily="34" charset="0"/>
              </a:rPr>
              <a:t>system</a:t>
            </a:r>
            <a:endParaRPr lang="en-US" sz="1400" i="1" dirty="0">
              <a:solidFill>
                <a:schemeClr val="accent6">
                  <a:lumMod val="50000"/>
                </a:schemeClr>
              </a:solidFill>
              <a:latin typeface="Impact" pitchFamily="34" charset="0"/>
            </a:endParaRPr>
          </a:p>
        </p:txBody>
      </p:sp>
      <p:sp>
        <p:nvSpPr>
          <p:cNvPr id="75" name="TextBox 74"/>
          <p:cNvSpPr txBox="1"/>
          <p:nvPr/>
        </p:nvSpPr>
        <p:spPr>
          <a:xfrm>
            <a:off x="3048000" y="2743200"/>
            <a:ext cx="1305165" cy="523220"/>
          </a:xfrm>
          <a:prstGeom prst="rect">
            <a:avLst/>
          </a:prstGeom>
          <a:noFill/>
        </p:spPr>
        <p:txBody>
          <a:bodyPr wrap="none" rtlCol="0">
            <a:spAutoFit/>
          </a:bodyPr>
          <a:lstStyle/>
          <a:p>
            <a:r>
              <a:rPr lang="en-US" sz="1400" i="1" dirty="0" smtClean="0">
                <a:solidFill>
                  <a:schemeClr val="accent6">
                    <a:lumMod val="50000"/>
                  </a:schemeClr>
                </a:solidFill>
                <a:latin typeface="Impact" pitchFamily="34" charset="0"/>
              </a:rPr>
              <a:t>flexible system</a:t>
            </a:r>
          </a:p>
          <a:p>
            <a:r>
              <a:rPr lang="en-US" sz="1400" i="1" dirty="0" smtClean="0">
                <a:solidFill>
                  <a:schemeClr val="accent6">
                    <a:lumMod val="50000"/>
                  </a:schemeClr>
                </a:solidFill>
                <a:latin typeface="Impact" pitchFamily="34" charset="0"/>
              </a:rPr>
              <a:t>system</a:t>
            </a:r>
            <a:endParaRPr lang="en-US" sz="1400" i="1" dirty="0">
              <a:solidFill>
                <a:schemeClr val="accent6">
                  <a:lumMod val="50000"/>
                </a:schemeClr>
              </a:solidFill>
              <a:latin typeface="Impact" pitchFamily="34" charset="0"/>
            </a:endParaRPr>
          </a:p>
        </p:txBody>
      </p:sp>
      <p:sp>
        <p:nvSpPr>
          <p:cNvPr id="77" name="TextBox 76"/>
          <p:cNvSpPr txBox="1"/>
          <p:nvPr/>
        </p:nvSpPr>
        <p:spPr>
          <a:xfrm>
            <a:off x="1143000" y="3962400"/>
            <a:ext cx="7086600" cy="1631216"/>
          </a:xfrm>
          <a:prstGeom prst="rect">
            <a:avLst/>
          </a:prstGeom>
          <a:noFill/>
          <a:ln w="3175">
            <a:solidFill>
              <a:schemeClr val="tx2">
                <a:lumMod val="40000"/>
                <a:lumOff val="60000"/>
              </a:schemeClr>
            </a:solidFill>
          </a:ln>
        </p:spPr>
        <p:txBody>
          <a:bodyPr wrap="square" rtlCol="0">
            <a:spAutoFit/>
          </a:bodyPr>
          <a:lstStyle/>
          <a:p>
            <a:pPr algn="ctr"/>
            <a:r>
              <a:rPr lang="en-US" sz="1400" u="sng" dirty="0" smtClean="0">
                <a:solidFill>
                  <a:srgbClr val="002060"/>
                </a:solidFill>
              </a:rPr>
              <a:t>Additional Comments</a:t>
            </a:r>
          </a:p>
          <a:p>
            <a:pPr>
              <a:buFont typeface="Courier New" pitchFamily="49" charset="0"/>
              <a:buChar char="o"/>
            </a:pPr>
            <a:r>
              <a:rPr lang="en-US" sz="1400" dirty="0" smtClean="0">
                <a:solidFill>
                  <a:srgbClr val="002060"/>
                </a:solidFill>
              </a:rPr>
              <a:t> </a:t>
            </a:r>
            <a:r>
              <a:rPr lang="en-US" sz="1200" i="1" dirty="0" smtClean="0">
                <a:solidFill>
                  <a:srgbClr val="002060"/>
                </a:solidFill>
              </a:rPr>
              <a:t>in an airborne system, the </a:t>
            </a:r>
            <a:r>
              <a:rPr lang="en-US" sz="1200" i="1" dirty="0" err="1" smtClean="0">
                <a:solidFill>
                  <a:srgbClr val="002060"/>
                </a:solidFill>
              </a:rPr>
              <a:t>tx</a:t>
            </a:r>
            <a:r>
              <a:rPr lang="en-US" sz="1200" i="1" dirty="0" smtClean="0">
                <a:solidFill>
                  <a:srgbClr val="002060"/>
                </a:solidFill>
              </a:rPr>
              <a:t> and </a:t>
            </a:r>
            <a:r>
              <a:rPr lang="en-US" sz="1200" i="1" dirty="0" err="1" smtClean="0">
                <a:solidFill>
                  <a:srgbClr val="002060"/>
                </a:solidFill>
              </a:rPr>
              <a:t>rx</a:t>
            </a:r>
            <a:r>
              <a:rPr lang="en-US" sz="1200" i="1" dirty="0" smtClean="0">
                <a:solidFill>
                  <a:srgbClr val="002060"/>
                </a:solidFill>
              </a:rPr>
              <a:t> and housed in a bird which is flexible during flight and thus normally a bucking coil is used to reduce and normalize to the primary response</a:t>
            </a:r>
          </a:p>
          <a:p>
            <a:pPr>
              <a:buFont typeface="Courier New" pitchFamily="49" charset="0"/>
              <a:buChar char="o"/>
            </a:pPr>
            <a:r>
              <a:rPr lang="en-US" sz="1200" i="1" dirty="0" smtClean="0">
                <a:solidFill>
                  <a:srgbClr val="002060"/>
                </a:solidFill>
              </a:rPr>
              <a:t> in the PROMIS system, 3 components of the secondary field are measured simultaneously and so the coil orientation of </a:t>
            </a:r>
            <a:r>
              <a:rPr lang="en-US" sz="1200" i="1" dirty="0" err="1" smtClean="0">
                <a:solidFill>
                  <a:srgbClr val="002060"/>
                </a:solidFill>
              </a:rPr>
              <a:t>tx</a:t>
            </a:r>
            <a:r>
              <a:rPr lang="en-US" sz="1200" i="1" dirty="0" smtClean="0">
                <a:solidFill>
                  <a:srgbClr val="002060"/>
                </a:solidFill>
              </a:rPr>
              <a:t> and </a:t>
            </a:r>
            <a:r>
              <a:rPr lang="en-US" sz="1200" i="1" dirty="0" err="1" smtClean="0">
                <a:solidFill>
                  <a:srgbClr val="002060"/>
                </a:solidFill>
              </a:rPr>
              <a:t>rx</a:t>
            </a:r>
            <a:r>
              <a:rPr lang="en-US" sz="1200" i="1" dirty="0" smtClean="0">
                <a:solidFill>
                  <a:srgbClr val="002060"/>
                </a:solidFill>
              </a:rPr>
              <a:t> should be made accurately</a:t>
            </a:r>
          </a:p>
          <a:p>
            <a:pPr>
              <a:buFont typeface="Courier New" pitchFamily="49" charset="0"/>
              <a:buChar char="o"/>
            </a:pPr>
            <a:r>
              <a:rPr lang="en-US" sz="1200" i="1" dirty="0" smtClean="0">
                <a:solidFill>
                  <a:srgbClr val="002060"/>
                </a:solidFill>
              </a:rPr>
              <a:t> in the older MaxMin system, one can measure Hx as well as Hz but the orientation of the receiver coils in both cases must be made accurately</a:t>
            </a:r>
          </a:p>
          <a:p>
            <a:pPr>
              <a:buFont typeface="Courier New" pitchFamily="49" charset="0"/>
              <a:buChar char="o"/>
            </a:pPr>
            <a:endParaRPr lang="en-US" sz="1200" i="1" dirty="0" smtClean="0">
              <a:solidFill>
                <a:srgbClr val="00206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228600"/>
            <a:ext cx="5762600" cy="461665"/>
          </a:xfrm>
          <a:prstGeom prst="rect">
            <a:avLst/>
          </a:prstGeom>
          <a:noFill/>
          <a:ln w="3175">
            <a:solidFill>
              <a:schemeClr val="tx1"/>
            </a:solidFill>
          </a:ln>
        </p:spPr>
        <p:txBody>
          <a:bodyPr wrap="square" rtlCol="0">
            <a:spAutoFit/>
          </a:bodyPr>
          <a:lstStyle/>
          <a:p>
            <a:r>
              <a:rPr lang="en-US" dirty="0" smtClean="0"/>
              <a:t>Setting Moving FDEM systems in EMIGMA</a:t>
            </a:r>
            <a:endParaRPr lang="en-US" dirty="0"/>
          </a:p>
        </p:txBody>
      </p:sp>
      <p:sp>
        <p:nvSpPr>
          <p:cNvPr id="60" name="TextBox 59"/>
          <p:cNvSpPr txBox="1"/>
          <p:nvPr/>
        </p:nvSpPr>
        <p:spPr>
          <a:xfrm>
            <a:off x="609600" y="990600"/>
            <a:ext cx="1802160" cy="461665"/>
          </a:xfrm>
          <a:prstGeom prst="rect">
            <a:avLst/>
          </a:prstGeom>
          <a:noFill/>
          <a:ln w="3175">
            <a:solidFill>
              <a:schemeClr val="tx1"/>
            </a:solidFill>
          </a:ln>
        </p:spPr>
        <p:txBody>
          <a:bodyPr wrap="square" rtlCol="0">
            <a:spAutoFit/>
          </a:bodyPr>
          <a:lstStyle/>
          <a:p>
            <a:r>
              <a:rPr lang="en-US" dirty="0" smtClean="0">
                <a:solidFill>
                  <a:schemeClr val="tx2">
                    <a:lumMod val="60000"/>
                    <a:lumOff val="40000"/>
                  </a:schemeClr>
                </a:solidFill>
              </a:rPr>
              <a:t>Data Units</a:t>
            </a:r>
            <a:endParaRPr lang="en-US" dirty="0">
              <a:solidFill>
                <a:schemeClr val="tx2">
                  <a:lumMod val="60000"/>
                  <a:lumOff val="40000"/>
                </a:schemeClr>
              </a:solidFill>
            </a:endParaRPr>
          </a:p>
        </p:txBody>
      </p:sp>
      <p:cxnSp>
        <p:nvCxnSpPr>
          <p:cNvPr id="62" name="Straight Connector 61"/>
          <p:cNvCxnSpPr/>
          <p:nvPr/>
        </p:nvCxnSpPr>
        <p:spPr>
          <a:xfrm>
            <a:off x="533400" y="4495800"/>
            <a:ext cx="822960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971800" y="762000"/>
            <a:ext cx="5562600" cy="738664"/>
          </a:xfrm>
          <a:prstGeom prst="rect">
            <a:avLst/>
          </a:prstGeom>
          <a:noFill/>
          <a:ln w="3175">
            <a:solidFill>
              <a:schemeClr val="tx2">
                <a:lumMod val="40000"/>
                <a:lumOff val="60000"/>
              </a:schemeClr>
            </a:solidFill>
          </a:ln>
        </p:spPr>
        <p:txBody>
          <a:bodyPr wrap="square" rtlCol="0">
            <a:spAutoFit/>
          </a:bodyPr>
          <a:lstStyle/>
          <a:p>
            <a:pPr algn="ctr"/>
            <a:r>
              <a:rPr lang="en-US" sz="1400" u="sng" dirty="0" smtClean="0">
                <a:solidFill>
                  <a:srgbClr val="002060"/>
                </a:solidFill>
              </a:rPr>
              <a:t>Data Units</a:t>
            </a:r>
          </a:p>
          <a:p>
            <a:pPr>
              <a:buFont typeface="Courier New" pitchFamily="49" charset="0"/>
              <a:buChar char="o"/>
            </a:pPr>
            <a:r>
              <a:rPr lang="en-US" sz="1400" dirty="0" smtClean="0">
                <a:solidFill>
                  <a:srgbClr val="002060"/>
                </a:solidFill>
              </a:rPr>
              <a:t> the raw response is always calculated according to the formula below</a:t>
            </a:r>
          </a:p>
          <a:p>
            <a:pPr>
              <a:buFont typeface="Courier New" pitchFamily="49" charset="0"/>
              <a:buChar char="o"/>
            </a:pPr>
            <a:r>
              <a:rPr lang="en-US" sz="1400" i="1" dirty="0" smtClean="0">
                <a:solidFill>
                  <a:srgbClr val="002060"/>
                </a:solidFill>
              </a:rPr>
              <a:t> this ratio, however, can be expressed in various units as below</a:t>
            </a:r>
            <a:endParaRPr lang="en-US" sz="1200" i="1" dirty="0" smtClean="0">
              <a:solidFill>
                <a:srgbClr val="002060"/>
              </a:solidFill>
            </a:endParaRPr>
          </a:p>
        </p:txBody>
      </p:sp>
      <p:sp>
        <p:nvSpPr>
          <p:cNvPr id="26" name="TextBox 25"/>
          <p:cNvSpPr txBox="1"/>
          <p:nvPr/>
        </p:nvSpPr>
        <p:spPr>
          <a:xfrm>
            <a:off x="381000" y="1981200"/>
            <a:ext cx="6531403" cy="1200329"/>
          </a:xfrm>
          <a:prstGeom prst="rect">
            <a:avLst/>
          </a:prstGeom>
          <a:noFill/>
        </p:spPr>
        <p:txBody>
          <a:bodyPr wrap="none" rtlCol="0">
            <a:spAutoFit/>
          </a:bodyPr>
          <a:lstStyle/>
          <a:p>
            <a:r>
              <a:rPr lang="en-US" dirty="0" smtClean="0"/>
              <a:t>Response (Re, </a:t>
            </a:r>
            <a:r>
              <a:rPr lang="en-US" dirty="0" err="1" smtClean="0"/>
              <a:t>Im</a:t>
            </a:r>
            <a:r>
              <a:rPr lang="en-US" dirty="0" smtClean="0"/>
              <a:t>) =  </a:t>
            </a:r>
            <a:r>
              <a:rPr lang="en-US" sz="3600" dirty="0" smtClean="0"/>
              <a:t>{</a:t>
            </a:r>
            <a:r>
              <a:rPr lang="en-US" dirty="0" smtClean="0"/>
              <a:t> Measured Voltage (</a:t>
            </a:r>
            <a:r>
              <a:rPr lang="en-US" dirty="0" err="1" smtClean="0"/>
              <a:t>Re,Im</a:t>
            </a:r>
            <a:r>
              <a:rPr lang="en-US" dirty="0" smtClean="0"/>
              <a:t>) – Primary Field </a:t>
            </a:r>
            <a:r>
              <a:rPr lang="en-US" sz="3600" dirty="0" smtClean="0"/>
              <a:t>} </a:t>
            </a:r>
          </a:p>
          <a:p>
            <a:r>
              <a:rPr lang="en-US" dirty="0" smtClean="0"/>
              <a:t>                                      ____________________________________</a:t>
            </a:r>
          </a:p>
          <a:p>
            <a:r>
              <a:rPr lang="en-US" dirty="0" smtClean="0"/>
              <a:t>                                                   Primary Field </a:t>
            </a:r>
            <a:endParaRPr lang="en-US" dirty="0"/>
          </a:p>
        </p:txBody>
      </p:sp>
      <p:sp>
        <p:nvSpPr>
          <p:cNvPr id="27" name="TextBox 26"/>
          <p:cNvSpPr txBox="1"/>
          <p:nvPr/>
        </p:nvSpPr>
        <p:spPr>
          <a:xfrm>
            <a:off x="762000" y="3657600"/>
            <a:ext cx="6307689" cy="646331"/>
          </a:xfrm>
          <a:prstGeom prst="rect">
            <a:avLst/>
          </a:prstGeom>
          <a:noFill/>
        </p:spPr>
        <p:txBody>
          <a:bodyPr wrap="none" rtlCol="0">
            <a:spAutoFit/>
          </a:bodyPr>
          <a:lstStyle/>
          <a:p>
            <a:r>
              <a:rPr lang="en-US" dirty="0" smtClean="0"/>
              <a:t>InPhase Units       – Percent (%), PPT, PPM</a:t>
            </a:r>
          </a:p>
          <a:p>
            <a:r>
              <a:rPr lang="en-US" dirty="0" smtClean="0"/>
              <a:t>Quadrature Units –  Percent (%), PPT, PPM, apparent conductivity</a:t>
            </a:r>
            <a:endParaRPr lang="en-US" dirty="0"/>
          </a:p>
        </p:txBody>
      </p:sp>
      <p:sp>
        <p:nvSpPr>
          <p:cNvPr id="29" name="TextBox 28"/>
          <p:cNvSpPr txBox="1"/>
          <p:nvPr/>
        </p:nvSpPr>
        <p:spPr>
          <a:xfrm>
            <a:off x="609600" y="4953000"/>
            <a:ext cx="7848600" cy="1384995"/>
          </a:xfrm>
          <a:prstGeom prst="rect">
            <a:avLst/>
          </a:prstGeom>
          <a:noFill/>
          <a:ln w="3175">
            <a:solidFill>
              <a:schemeClr val="tx2">
                <a:lumMod val="40000"/>
                <a:lumOff val="60000"/>
              </a:schemeClr>
            </a:solidFill>
          </a:ln>
        </p:spPr>
        <p:txBody>
          <a:bodyPr wrap="square" rtlCol="0">
            <a:spAutoFit/>
          </a:bodyPr>
          <a:lstStyle/>
          <a:p>
            <a:pPr algn="ctr"/>
            <a:r>
              <a:rPr lang="en-US" sz="1400" u="sng" dirty="0" smtClean="0">
                <a:solidFill>
                  <a:srgbClr val="002060"/>
                </a:solidFill>
              </a:rPr>
              <a:t>Data Units Apparent Conductivity</a:t>
            </a:r>
          </a:p>
          <a:p>
            <a:pPr>
              <a:buFont typeface="Courier New" pitchFamily="49" charset="0"/>
              <a:buChar char="o"/>
            </a:pPr>
            <a:r>
              <a:rPr lang="en-US" sz="1400" dirty="0" smtClean="0">
                <a:solidFill>
                  <a:srgbClr val="002060"/>
                </a:solidFill>
              </a:rPr>
              <a:t> </a:t>
            </a:r>
            <a:r>
              <a:rPr lang="en-US" sz="1400" i="1" dirty="0" smtClean="0">
                <a:solidFill>
                  <a:srgbClr val="002060"/>
                </a:solidFill>
              </a:rPr>
              <a:t>it should be noted that the word "apparent" is extremely important for understanding these units</a:t>
            </a:r>
          </a:p>
          <a:p>
            <a:pPr>
              <a:buFont typeface="Courier New" pitchFamily="49" charset="0"/>
              <a:buChar char="o"/>
            </a:pPr>
            <a:r>
              <a:rPr lang="en-US" sz="1400" i="1" dirty="0" smtClean="0">
                <a:solidFill>
                  <a:srgbClr val="002060"/>
                </a:solidFill>
              </a:rPr>
              <a:t> this does mean actual conductivity, but rather the ratio expressed in terms of an approximate formula which represents an equivalent halfspace for the ground and not the actual ground conductivity</a:t>
            </a:r>
          </a:p>
          <a:p>
            <a:pPr>
              <a:buFont typeface="Courier New" pitchFamily="49" charset="0"/>
              <a:buChar char="o"/>
            </a:pPr>
            <a:r>
              <a:rPr lang="en-US" sz="1400" i="1" dirty="0" smtClean="0">
                <a:solidFill>
                  <a:srgbClr val="002060"/>
                </a:solidFill>
              </a:rPr>
              <a:t> the formula assumes a halfspace for the ground and then only one (1) term in the accurate representation from physical principles of such a system</a:t>
            </a:r>
            <a:endParaRPr lang="en-US" sz="1200" i="1" dirty="0" smtClean="0">
              <a:solidFill>
                <a:srgbClr val="00206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228600"/>
            <a:ext cx="5834608" cy="461665"/>
          </a:xfrm>
          <a:prstGeom prst="rect">
            <a:avLst/>
          </a:prstGeom>
          <a:noFill/>
          <a:ln w="3175">
            <a:solidFill>
              <a:schemeClr val="tx1"/>
            </a:solidFill>
          </a:ln>
        </p:spPr>
        <p:txBody>
          <a:bodyPr wrap="square" rtlCol="0">
            <a:spAutoFit/>
          </a:bodyPr>
          <a:lstStyle/>
          <a:p>
            <a:r>
              <a:rPr lang="en-US" dirty="0" smtClean="0"/>
              <a:t>Setting Moving FDEM systems in EMIGMA</a:t>
            </a:r>
            <a:endParaRPr lang="en-US" dirty="0"/>
          </a:p>
        </p:txBody>
      </p:sp>
      <p:sp>
        <p:nvSpPr>
          <p:cNvPr id="60" name="TextBox 59"/>
          <p:cNvSpPr txBox="1"/>
          <p:nvPr/>
        </p:nvSpPr>
        <p:spPr>
          <a:xfrm>
            <a:off x="609600" y="990600"/>
            <a:ext cx="4538464" cy="461665"/>
          </a:xfrm>
          <a:prstGeom prst="rect">
            <a:avLst/>
          </a:prstGeom>
          <a:noFill/>
          <a:ln w="3175">
            <a:solidFill>
              <a:schemeClr val="tx1"/>
            </a:solidFill>
          </a:ln>
        </p:spPr>
        <p:txBody>
          <a:bodyPr wrap="square" rtlCol="0">
            <a:spAutoFit/>
          </a:bodyPr>
          <a:lstStyle/>
          <a:p>
            <a:r>
              <a:rPr lang="en-US" dirty="0" smtClean="0">
                <a:solidFill>
                  <a:schemeClr val="tx2">
                    <a:lumMod val="60000"/>
                    <a:lumOff val="40000"/>
                  </a:schemeClr>
                </a:solidFill>
              </a:rPr>
              <a:t>Data Units – apparent conductivity </a:t>
            </a:r>
            <a:endParaRPr lang="en-US" dirty="0">
              <a:solidFill>
                <a:schemeClr val="tx2">
                  <a:lumMod val="60000"/>
                  <a:lumOff val="40000"/>
                </a:schemeClr>
              </a:solidFill>
            </a:endParaRPr>
          </a:p>
        </p:txBody>
      </p:sp>
      <p:sp>
        <p:nvSpPr>
          <p:cNvPr id="29" name="TextBox 28"/>
          <p:cNvSpPr txBox="1"/>
          <p:nvPr/>
        </p:nvSpPr>
        <p:spPr>
          <a:xfrm>
            <a:off x="533400" y="1600200"/>
            <a:ext cx="7848600" cy="2523768"/>
          </a:xfrm>
          <a:prstGeom prst="rect">
            <a:avLst/>
          </a:prstGeom>
          <a:noFill/>
          <a:ln w="3175">
            <a:solidFill>
              <a:schemeClr val="tx2">
                <a:lumMod val="40000"/>
                <a:lumOff val="60000"/>
              </a:schemeClr>
            </a:solidFill>
          </a:ln>
        </p:spPr>
        <p:txBody>
          <a:bodyPr wrap="square" rtlCol="0">
            <a:spAutoFit/>
          </a:bodyPr>
          <a:lstStyle/>
          <a:p>
            <a:pPr algn="ctr"/>
            <a:r>
              <a:rPr lang="en-US" sz="1400" u="sng" dirty="0" smtClean="0">
                <a:solidFill>
                  <a:srgbClr val="002060"/>
                </a:solidFill>
              </a:rPr>
              <a:t>Data Units Apparent Conductivity</a:t>
            </a:r>
          </a:p>
          <a:p>
            <a:pPr>
              <a:buFont typeface="Courier New" pitchFamily="49" charset="0"/>
              <a:buChar char="o"/>
            </a:pPr>
            <a:r>
              <a:rPr lang="en-US" sz="1400" dirty="0" smtClean="0">
                <a:solidFill>
                  <a:srgbClr val="002060"/>
                </a:solidFill>
              </a:rPr>
              <a:t> </a:t>
            </a:r>
            <a:r>
              <a:rPr lang="en-US" sz="1400" i="1" dirty="0" smtClean="0">
                <a:solidFill>
                  <a:srgbClr val="002060"/>
                </a:solidFill>
              </a:rPr>
              <a:t>it should be noted that the word "apparent" is extremely important for understanding these units</a:t>
            </a:r>
          </a:p>
          <a:p>
            <a:pPr>
              <a:buFont typeface="Courier New" pitchFamily="49" charset="0"/>
              <a:buChar char="o"/>
            </a:pPr>
            <a:r>
              <a:rPr lang="en-US" sz="1400" i="1" dirty="0" smtClean="0">
                <a:solidFill>
                  <a:srgbClr val="002060"/>
                </a:solidFill>
              </a:rPr>
              <a:t> this does mean actual conductivity, but rather the ration expressed in terms of an approximate formula which represents an equivalent halfspace for the ground and not the actual ground conductivity</a:t>
            </a:r>
          </a:p>
          <a:p>
            <a:pPr>
              <a:buFont typeface="Courier New" pitchFamily="49" charset="0"/>
              <a:buChar char="o"/>
            </a:pPr>
            <a:r>
              <a:rPr lang="en-US" sz="1400" i="1" dirty="0" smtClean="0">
                <a:solidFill>
                  <a:srgbClr val="002060"/>
                </a:solidFill>
              </a:rPr>
              <a:t> the formula assumes a halfspace for the ground and then only one (1) term in accurate representation of such a system from physical principles</a:t>
            </a:r>
          </a:p>
          <a:p>
            <a:pPr>
              <a:buFont typeface="Courier New" pitchFamily="49" charset="0"/>
              <a:buChar char="o"/>
            </a:pPr>
            <a:r>
              <a:rPr lang="en-US" sz="1400" i="1" dirty="0" smtClean="0">
                <a:solidFill>
                  <a:srgbClr val="002060"/>
                </a:solidFill>
              </a:rPr>
              <a:t> in the formula below "s" is the distance between transmitter and receiver. This formula assumes no effect from the (1/s) term in the response  </a:t>
            </a:r>
          </a:p>
          <a:p>
            <a:pPr>
              <a:buFont typeface="Courier New" pitchFamily="49" charset="0"/>
              <a:buChar char="o"/>
            </a:pPr>
            <a:r>
              <a:rPr lang="en-US" sz="1400" i="1" dirty="0" smtClean="0">
                <a:solidFill>
                  <a:srgbClr val="002060"/>
                </a:solidFill>
              </a:rPr>
              <a:t> if indeed the ground is a halfspace then the expression is most accurate when the induction number, </a:t>
            </a:r>
          </a:p>
          <a:p>
            <a:r>
              <a:rPr lang="en-US" sz="1400" i="1" dirty="0" smtClean="0">
                <a:solidFill>
                  <a:srgbClr val="002060"/>
                </a:solidFill>
              </a:rPr>
              <a:t>                             </a:t>
            </a:r>
            <a:r>
              <a:rPr lang="en-US" sz="1400" dirty="0" smtClean="0">
                <a:solidFill>
                  <a:srgbClr val="002060"/>
                </a:solidFill>
              </a:rPr>
              <a:t>[ </a:t>
            </a:r>
            <a:r>
              <a:rPr lang="el-GR" sz="1400" dirty="0" smtClean="0"/>
              <a:t>σ</a:t>
            </a:r>
            <a:r>
              <a:rPr lang="en-US" sz="1400" i="1" dirty="0" smtClean="0">
                <a:solidFill>
                  <a:srgbClr val="002060"/>
                </a:solidFill>
              </a:rPr>
              <a:t> </a:t>
            </a:r>
            <a:r>
              <a:rPr lang="el-GR" sz="1400" dirty="0" smtClean="0"/>
              <a:t>ωυ</a:t>
            </a:r>
            <a:r>
              <a:rPr lang="en-US" sz="1400" baseline="-25000" dirty="0" smtClean="0"/>
              <a:t>0 </a:t>
            </a:r>
            <a:r>
              <a:rPr lang="en-US" sz="1400" dirty="0" err="1" smtClean="0"/>
              <a:t>s</a:t>
            </a:r>
            <a:r>
              <a:rPr lang="en-US" sz="1400" baseline="30000" dirty="0" err="1" smtClean="0"/>
              <a:t>2</a:t>
            </a:r>
            <a:r>
              <a:rPr lang="en-US" sz="1400" baseline="30000" dirty="0" smtClean="0"/>
              <a:t> </a:t>
            </a:r>
            <a:r>
              <a:rPr lang="en-US" sz="1400" dirty="0" smtClean="0"/>
              <a:t>] is small </a:t>
            </a:r>
            <a:endParaRPr lang="en-US" sz="1400" i="1" dirty="0" smtClean="0">
              <a:solidFill>
                <a:srgbClr val="002060"/>
              </a:solidFill>
            </a:endParaRPr>
          </a:p>
          <a:p>
            <a:r>
              <a:rPr lang="en-US" sz="1400" i="1" dirty="0" smtClean="0">
                <a:solidFill>
                  <a:srgbClr val="002060"/>
                </a:solidFill>
              </a:rPr>
              <a:t>                                        </a:t>
            </a:r>
            <a:endParaRPr lang="en-US" sz="1200" i="1" dirty="0" smtClean="0">
              <a:solidFill>
                <a:srgbClr val="002060"/>
              </a:solidFill>
            </a:endParaRPr>
          </a:p>
        </p:txBody>
      </p:sp>
      <p:sp>
        <p:nvSpPr>
          <p:cNvPr id="5" name="TextBox 4"/>
          <p:cNvSpPr txBox="1"/>
          <p:nvPr/>
        </p:nvSpPr>
        <p:spPr>
          <a:xfrm>
            <a:off x="2819400" y="4876800"/>
            <a:ext cx="4128864" cy="830997"/>
          </a:xfrm>
          <a:prstGeom prst="rect">
            <a:avLst/>
          </a:prstGeom>
          <a:noFill/>
          <a:ln w="3175">
            <a:solidFill>
              <a:schemeClr val="tx1"/>
            </a:solidFill>
          </a:ln>
        </p:spPr>
        <p:txBody>
          <a:bodyPr wrap="square" rtlCol="0">
            <a:spAutoFit/>
          </a:bodyPr>
          <a:lstStyle/>
          <a:p>
            <a:r>
              <a:rPr lang="el-GR" dirty="0" smtClean="0"/>
              <a:t>σ</a:t>
            </a:r>
            <a:r>
              <a:rPr lang="en-US" baseline="-25000" dirty="0" smtClean="0"/>
              <a:t>app </a:t>
            </a:r>
            <a:r>
              <a:rPr lang="en-US" dirty="0" smtClean="0"/>
              <a:t>=  </a:t>
            </a:r>
            <a:r>
              <a:rPr lang="en-US" u="sng" dirty="0" smtClean="0"/>
              <a:t>4   </a:t>
            </a:r>
            <a:r>
              <a:rPr lang="en-US" dirty="0" smtClean="0"/>
              <a:t>       </a:t>
            </a:r>
            <a:r>
              <a:rPr lang="en-US" u="sng" dirty="0" smtClean="0"/>
              <a:t>( H )</a:t>
            </a:r>
            <a:r>
              <a:rPr lang="en-US" baseline="-25000" dirty="0" smtClean="0"/>
              <a:t>quadrature</a:t>
            </a:r>
          </a:p>
          <a:p>
            <a:r>
              <a:rPr lang="en-US" baseline="-25000" dirty="0" smtClean="0"/>
              <a:t>                 </a:t>
            </a:r>
            <a:r>
              <a:rPr lang="el-GR" dirty="0" smtClean="0"/>
              <a:t>ωυ</a:t>
            </a:r>
            <a:r>
              <a:rPr lang="en-US" baseline="-25000" dirty="0" smtClean="0"/>
              <a:t>0 </a:t>
            </a:r>
            <a:r>
              <a:rPr lang="en-US" dirty="0" err="1" smtClean="0"/>
              <a:t>s</a:t>
            </a:r>
            <a:r>
              <a:rPr lang="en-US" baseline="30000" dirty="0" err="1" smtClean="0"/>
              <a:t>2</a:t>
            </a:r>
            <a:r>
              <a:rPr lang="en-US" baseline="30000" dirty="0" smtClean="0"/>
              <a:t>     </a:t>
            </a:r>
            <a:r>
              <a:rPr lang="en-US" dirty="0" err="1" smtClean="0"/>
              <a:t>H</a:t>
            </a:r>
            <a:r>
              <a:rPr lang="en-US" baseline="-25000" dirty="0" err="1" smtClean="0"/>
              <a:t>primary</a:t>
            </a:r>
            <a:endParaRPr lang="en-US" baseline="-25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228600"/>
            <a:ext cx="4124014" cy="369332"/>
          </a:xfrm>
          <a:prstGeom prst="rect">
            <a:avLst/>
          </a:prstGeom>
          <a:noFill/>
          <a:ln w="3175">
            <a:solidFill>
              <a:schemeClr val="tx1"/>
            </a:solidFill>
          </a:ln>
        </p:spPr>
        <p:txBody>
          <a:bodyPr wrap="none" rtlCol="0">
            <a:spAutoFit/>
          </a:bodyPr>
          <a:lstStyle/>
          <a:p>
            <a:r>
              <a:rPr lang="en-US" dirty="0" smtClean="0"/>
              <a:t>Setting Moving FDEM systems in EMIGMA</a:t>
            </a:r>
            <a:endParaRPr lang="en-US" dirty="0"/>
          </a:p>
        </p:txBody>
      </p:sp>
      <p:sp>
        <p:nvSpPr>
          <p:cNvPr id="60" name="TextBox 59"/>
          <p:cNvSpPr txBox="1"/>
          <p:nvPr/>
        </p:nvSpPr>
        <p:spPr>
          <a:xfrm>
            <a:off x="609600" y="990600"/>
            <a:ext cx="4178424" cy="461665"/>
          </a:xfrm>
          <a:prstGeom prst="rect">
            <a:avLst/>
          </a:prstGeom>
          <a:noFill/>
          <a:ln w="3175">
            <a:solidFill>
              <a:schemeClr val="tx1"/>
            </a:solidFill>
          </a:ln>
        </p:spPr>
        <p:txBody>
          <a:bodyPr wrap="square" rtlCol="0">
            <a:spAutoFit/>
          </a:bodyPr>
          <a:lstStyle/>
          <a:p>
            <a:r>
              <a:rPr lang="en-US" dirty="0" smtClean="0">
                <a:solidFill>
                  <a:schemeClr val="tx2">
                    <a:lumMod val="60000"/>
                    <a:lumOff val="40000"/>
                  </a:schemeClr>
                </a:solidFill>
              </a:rPr>
              <a:t>Tx-Rx separations in EMIGMA</a:t>
            </a:r>
            <a:endParaRPr lang="en-US" dirty="0">
              <a:solidFill>
                <a:schemeClr val="tx2">
                  <a:lumMod val="60000"/>
                  <a:lumOff val="40000"/>
                </a:schemeClr>
              </a:solidFill>
            </a:endParaRPr>
          </a:p>
        </p:txBody>
      </p:sp>
      <p:grpSp>
        <p:nvGrpSpPr>
          <p:cNvPr id="2" name="Group 4"/>
          <p:cNvGrpSpPr/>
          <p:nvPr/>
        </p:nvGrpSpPr>
        <p:grpSpPr>
          <a:xfrm>
            <a:off x="838200" y="1905000"/>
            <a:ext cx="1371600" cy="581799"/>
            <a:chOff x="1143000" y="2031688"/>
            <a:chExt cx="1371600" cy="581799"/>
          </a:xfrm>
        </p:grpSpPr>
        <p:grpSp>
          <p:nvGrpSpPr>
            <p:cNvPr id="3" name="Group 35"/>
            <p:cNvGrpSpPr/>
            <p:nvPr/>
          </p:nvGrpSpPr>
          <p:grpSpPr>
            <a:xfrm rot="20771241">
              <a:off x="1662517" y="2031688"/>
              <a:ext cx="493416" cy="581799"/>
              <a:chOff x="2209800" y="2819400"/>
              <a:chExt cx="493416" cy="581799"/>
            </a:xfrm>
          </p:grpSpPr>
          <p:sp>
            <p:nvSpPr>
              <p:cNvPr id="8" name="TextBox 7"/>
              <p:cNvSpPr txBox="1"/>
              <p:nvPr/>
            </p:nvSpPr>
            <p:spPr>
              <a:xfrm>
                <a:off x="2438400" y="3124200"/>
                <a:ext cx="264816" cy="276999"/>
              </a:xfrm>
              <a:prstGeom prst="rect">
                <a:avLst/>
              </a:prstGeom>
              <a:noFill/>
            </p:spPr>
            <p:txBody>
              <a:bodyPr wrap="none" rtlCol="0">
                <a:spAutoFit/>
              </a:bodyPr>
              <a:lstStyle/>
              <a:p>
                <a:r>
                  <a:rPr lang="en-US" baseline="30000" dirty="0" smtClean="0">
                    <a:solidFill>
                      <a:schemeClr val="accent2">
                        <a:lumMod val="75000"/>
                      </a:schemeClr>
                    </a:solidFill>
                  </a:rPr>
                  <a:t>X</a:t>
                </a:r>
                <a:endParaRPr lang="en-US" baseline="30000" dirty="0">
                  <a:solidFill>
                    <a:schemeClr val="accent2">
                      <a:lumMod val="75000"/>
                    </a:schemeClr>
                  </a:solidFill>
                </a:endParaRPr>
              </a:p>
            </p:txBody>
          </p:sp>
          <p:grpSp>
            <p:nvGrpSpPr>
              <p:cNvPr id="5" name="Group 29"/>
              <p:cNvGrpSpPr/>
              <p:nvPr/>
            </p:nvGrpSpPr>
            <p:grpSpPr>
              <a:xfrm>
                <a:off x="2209800" y="2819400"/>
                <a:ext cx="289932" cy="381000"/>
                <a:chOff x="1828800" y="1600200"/>
                <a:chExt cx="289932" cy="381000"/>
              </a:xfrm>
            </p:grpSpPr>
            <p:sp>
              <p:nvSpPr>
                <p:cNvPr id="10" name="Rectangle 9"/>
                <p:cNvSpPr/>
                <p:nvPr/>
              </p:nvSpPr>
              <p:spPr>
                <a:xfrm>
                  <a:off x="1905000" y="1935481"/>
                  <a:ext cx="76200" cy="45719"/>
                </a:xfrm>
                <a:prstGeom prst="rect">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a:stCxn id="10" idx="3"/>
                </p:cNvCxnSpPr>
                <p:nvPr/>
              </p:nvCxnSpPr>
              <p:spPr>
                <a:xfrm flipV="1">
                  <a:off x="1981200" y="1932878"/>
                  <a:ext cx="137532" cy="25463"/>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10" idx="1"/>
                </p:cNvCxnSpPr>
                <p:nvPr/>
              </p:nvCxnSpPr>
              <p:spPr>
                <a:xfrm flipV="1">
                  <a:off x="1905000" y="1752600"/>
                  <a:ext cx="0" cy="205741"/>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828800" y="1600200"/>
                  <a:ext cx="264816" cy="276999"/>
                </a:xfrm>
                <a:prstGeom prst="rect">
                  <a:avLst/>
                </a:prstGeom>
                <a:noFill/>
              </p:spPr>
              <p:txBody>
                <a:bodyPr wrap="none" rtlCol="0">
                  <a:spAutoFit/>
                </a:bodyPr>
                <a:lstStyle/>
                <a:p>
                  <a:r>
                    <a:rPr lang="en-US" baseline="30000" dirty="0" smtClean="0">
                      <a:solidFill>
                        <a:schemeClr val="accent2">
                          <a:lumMod val="75000"/>
                        </a:schemeClr>
                      </a:solidFill>
                    </a:rPr>
                    <a:t>Y</a:t>
                  </a:r>
                  <a:endParaRPr lang="en-US" baseline="30000" dirty="0">
                    <a:solidFill>
                      <a:schemeClr val="accent2">
                        <a:lumMod val="75000"/>
                      </a:schemeClr>
                    </a:solidFill>
                  </a:endParaRPr>
                </a:p>
              </p:txBody>
            </p:sp>
          </p:grpSp>
        </p:grpSp>
        <p:cxnSp>
          <p:nvCxnSpPr>
            <p:cNvPr id="7" name="Straight Connector 6"/>
            <p:cNvCxnSpPr/>
            <p:nvPr/>
          </p:nvCxnSpPr>
          <p:spPr>
            <a:xfrm flipV="1">
              <a:off x="1143000" y="2209800"/>
              <a:ext cx="1371600" cy="3810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4283968" y="3356992"/>
            <a:ext cx="4038600" cy="2400657"/>
          </a:xfrm>
          <a:prstGeom prst="rect">
            <a:avLst/>
          </a:prstGeom>
          <a:noFill/>
          <a:ln w="3175">
            <a:solidFill>
              <a:srgbClr val="C00000"/>
            </a:solidFill>
          </a:ln>
        </p:spPr>
        <p:txBody>
          <a:bodyPr wrap="square" rtlCol="0">
            <a:spAutoFit/>
          </a:bodyPr>
          <a:lstStyle/>
          <a:p>
            <a:pPr algn="ctr"/>
            <a:r>
              <a:rPr lang="en-US" sz="1400" u="sng" dirty="0" smtClean="0">
                <a:solidFill>
                  <a:srgbClr val="C00000"/>
                </a:solidFill>
              </a:rPr>
              <a:t>Horizontal Coordinate System</a:t>
            </a:r>
          </a:p>
          <a:p>
            <a:endParaRPr lang="en-US" sz="1400" u="sng" dirty="0" smtClean="0">
              <a:solidFill>
                <a:srgbClr val="C00000"/>
              </a:solidFill>
            </a:endParaRPr>
          </a:p>
          <a:p>
            <a:pPr>
              <a:buFont typeface="Courier New" pitchFamily="49" charset="0"/>
              <a:buChar char="o"/>
            </a:pPr>
            <a:r>
              <a:rPr lang="en-US" sz="1400" u="sng" dirty="0" smtClean="0">
                <a:solidFill>
                  <a:srgbClr val="C00000"/>
                </a:solidFill>
              </a:rPr>
              <a:t> </a:t>
            </a:r>
            <a:r>
              <a:rPr lang="en-US" sz="1200" i="1" dirty="0" smtClean="0">
                <a:solidFill>
                  <a:srgbClr val="C00000"/>
                </a:solidFill>
              </a:rPr>
              <a:t>direction of unit vectors change with profile direction</a:t>
            </a:r>
          </a:p>
          <a:p>
            <a:pPr>
              <a:buFont typeface="Courier New" pitchFamily="49" charset="0"/>
              <a:buChar char="o"/>
            </a:pPr>
            <a:r>
              <a:rPr lang="en-US" sz="1200" i="1" dirty="0" smtClean="0">
                <a:solidFill>
                  <a:srgbClr val="C00000"/>
                </a:solidFill>
              </a:rPr>
              <a:t> X̂ and Ŷ are horizontal and Ẑ is up. </a:t>
            </a:r>
          </a:p>
          <a:p>
            <a:pPr>
              <a:buFont typeface="Courier New" pitchFamily="49" charset="0"/>
              <a:buChar char="o"/>
            </a:pPr>
            <a:r>
              <a:rPr lang="en-US" sz="1200" i="1" dirty="0" smtClean="0">
                <a:solidFill>
                  <a:srgbClr val="C00000"/>
                </a:solidFill>
              </a:rPr>
              <a:t> X̂ is directed parallel to the tangent of the profile at each station. </a:t>
            </a:r>
          </a:p>
          <a:p>
            <a:pPr>
              <a:buFont typeface="Courier New" pitchFamily="49" charset="0"/>
              <a:buChar char="o"/>
            </a:pPr>
            <a:r>
              <a:rPr lang="en-US" sz="1200" i="1" dirty="0" smtClean="0">
                <a:solidFill>
                  <a:srgbClr val="C00000"/>
                </a:solidFill>
              </a:rPr>
              <a:t>Ŷ is perpendicular to the tangent at each station</a:t>
            </a:r>
          </a:p>
          <a:p>
            <a:pPr>
              <a:buFont typeface="Courier New" pitchFamily="49" charset="0"/>
              <a:buChar char="o"/>
            </a:pPr>
            <a:r>
              <a:rPr lang="en-US" sz="1200" i="1" dirty="0" smtClean="0">
                <a:solidFill>
                  <a:srgbClr val="C00000"/>
                </a:solidFill>
              </a:rPr>
              <a:t> the station locations are your normal GPS or grid values</a:t>
            </a:r>
          </a:p>
          <a:p>
            <a:pPr>
              <a:buFont typeface="Courier New" pitchFamily="49" charset="0"/>
              <a:buChar char="o"/>
            </a:pPr>
            <a:r>
              <a:rPr lang="en-US" sz="1200" i="1" dirty="0" smtClean="0">
                <a:solidFill>
                  <a:srgbClr val="C00000"/>
                </a:solidFill>
              </a:rPr>
              <a:t> these conventions are for the source and receiver dipoles as well as the TX-RX separations</a:t>
            </a:r>
          </a:p>
          <a:p>
            <a:pPr>
              <a:buFont typeface="Courier New" pitchFamily="49" charset="0"/>
              <a:buChar char="o"/>
            </a:pPr>
            <a:r>
              <a:rPr lang="en-US" sz="1200" i="1" dirty="0" smtClean="0">
                <a:solidFill>
                  <a:srgbClr val="C00000"/>
                </a:solidFill>
              </a:rPr>
              <a:t> separations may be defined as any ( </a:t>
            </a:r>
            <a:r>
              <a:rPr lang="en-US" sz="1200" i="1" dirty="0" err="1" smtClean="0">
                <a:solidFill>
                  <a:srgbClr val="C00000"/>
                </a:solidFill>
              </a:rPr>
              <a:t>dx,dy,dz</a:t>
            </a:r>
            <a:r>
              <a:rPr lang="en-US" sz="1200" i="1" dirty="0" smtClean="0">
                <a:solidFill>
                  <a:srgbClr val="C00000"/>
                </a:solidFill>
              </a:rPr>
              <a:t>) with respect to the profile direction</a:t>
            </a:r>
            <a:endParaRPr lang="en-US" sz="1400" dirty="0" smtClean="0">
              <a:solidFill>
                <a:srgbClr val="C00000"/>
              </a:solidFill>
            </a:endParaRPr>
          </a:p>
        </p:txBody>
      </p:sp>
      <p:cxnSp>
        <p:nvCxnSpPr>
          <p:cNvPr id="43" name="Straight Arrow Connector 42"/>
          <p:cNvCxnSpPr/>
          <p:nvPr/>
        </p:nvCxnSpPr>
        <p:spPr>
          <a:xfrm flipV="1">
            <a:off x="2971800" y="2819400"/>
            <a:ext cx="381000" cy="15240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V="1">
            <a:off x="2057400" y="3200400"/>
            <a:ext cx="381000" cy="152400"/>
          </a:xfrm>
          <a:prstGeom prst="straightConnector1">
            <a:avLst/>
          </a:prstGeom>
          <a:ln>
            <a:solidFill>
              <a:schemeClr val="accent3">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rot="20313965">
            <a:off x="2004140" y="3337033"/>
            <a:ext cx="800219" cy="276999"/>
          </a:xfrm>
          <a:prstGeom prst="rect">
            <a:avLst/>
          </a:prstGeom>
          <a:noFill/>
        </p:spPr>
        <p:txBody>
          <a:bodyPr wrap="none" rtlCol="0">
            <a:spAutoFit/>
          </a:bodyPr>
          <a:lstStyle/>
          <a:p>
            <a:r>
              <a:rPr lang="en-US" sz="1200" dirty="0" smtClean="0"/>
              <a:t>( </a:t>
            </a:r>
            <a:r>
              <a:rPr lang="en-US" sz="1200" dirty="0" err="1" smtClean="0"/>
              <a:t>dx</a:t>
            </a:r>
            <a:r>
              <a:rPr lang="en-US" sz="1200" dirty="0" smtClean="0"/>
              <a:t>, 0, 0 )</a:t>
            </a:r>
            <a:endParaRPr lang="en-US" sz="1200" dirty="0"/>
          </a:p>
        </p:txBody>
      </p:sp>
      <p:cxnSp>
        <p:nvCxnSpPr>
          <p:cNvPr id="53" name="Straight Arrow Connector 52"/>
          <p:cNvCxnSpPr/>
          <p:nvPr/>
        </p:nvCxnSpPr>
        <p:spPr>
          <a:xfrm>
            <a:off x="1295400" y="3429000"/>
            <a:ext cx="228600" cy="457200"/>
          </a:xfrm>
          <a:prstGeom prst="straightConnector1">
            <a:avLst/>
          </a:prstGeom>
          <a:ln>
            <a:solidFill>
              <a:schemeClr val="accent3">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rot="3886240">
            <a:off x="871291" y="3715592"/>
            <a:ext cx="790858" cy="276999"/>
          </a:xfrm>
          <a:prstGeom prst="rect">
            <a:avLst/>
          </a:prstGeom>
          <a:noFill/>
        </p:spPr>
        <p:txBody>
          <a:bodyPr wrap="square" rtlCol="0">
            <a:spAutoFit/>
          </a:bodyPr>
          <a:lstStyle/>
          <a:p>
            <a:r>
              <a:rPr lang="en-US" sz="1200" dirty="0" smtClean="0"/>
              <a:t>( 0, </a:t>
            </a:r>
            <a:r>
              <a:rPr lang="en-US" sz="1200" dirty="0" err="1" smtClean="0"/>
              <a:t>dy</a:t>
            </a:r>
            <a:r>
              <a:rPr lang="en-US" sz="1200" dirty="0" smtClean="0"/>
              <a:t>, 0 )</a:t>
            </a:r>
            <a:endParaRPr lang="en-US" sz="1200" dirty="0"/>
          </a:p>
        </p:txBody>
      </p:sp>
      <p:sp>
        <p:nvSpPr>
          <p:cNvPr id="57" name="Oval 56"/>
          <p:cNvSpPr/>
          <p:nvPr/>
        </p:nvSpPr>
        <p:spPr>
          <a:xfrm>
            <a:off x="1371600" y="35814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2209800" y="3218688"/>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 name="Straight Connector 61"/>
          <p:cNvCxnSpPr/>
          <p:nvPr/>
        </p:nvCxnSpPr>
        <p:spPr>
          <a:xfrm flipV="1">
            <a:off x="304800" y="2819400"/>
            <a:ext cx="3048000" cy="129540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3048000" y="2590800"/>
            <a:ext cx="1183594" cy="276999"/>
          </a:xfrm>
          <a:prstGeom prst="rect">
            <a:avLst/>
          </a:prstGeom>
          <a:noFill/>
        </p:spPr>
        <p:txBody>
          <a:bodyPr wrap="none" rtlCol="0">
            <a:spAutoFit/>
          </a:bodyPr>
          <a:lstStyle/>
          <a:p>
            <a:r>
              <a:rPr lang="en-US" sz="1200" dirty="0" smtClean="0"/>
              <a:t>profile direction</a:t>
            </a:r>
            <a:endParaRPr lang="en-US" sz="1200" dirty="0"/>
          </a:p>
        </p:txBody>
      </p:sp>
      <p:sp>
        <p:nvSpPr>
          <p:cNvPr id="64" name="TextBox 63"/>
          <p:cNvSpPr txBox="1"/>
          <p:nvPr/>
        </p:nvSpPr>
        <p:spPr>
          <a:xfrm>
            <a:off x="1981200" y="3733800"/>
            <a:ext cx="1225272" cy="276999"/>
          </a:xfrm>
          <a:prstGeom prst="rect">
            <a:avLst/>
          </a:prstGeom>
          <a:noFill/>
        </p:spPr>
        <p:txBody>
          <a:bodyPr wrap="none" rtlCol="0">
            <a:spAutoFit/>
          </a:bodyPr>
          <a:lstStyle/>
          <a:p>
            <a:r>
              <a:rPr lang="en-US" sz="1200" dirty="0" smtClean="0"/>
              <a:t>inline separation</a:t>
            </a:r>
            <a:endParaRPr lang="en-US" sz="1200" dirty="0"/>
          </a:p>
        </p:txBody>
      </p:sp>
      <p:sp>
        <p:nvSpPr>
          <p:cNvPr id="65" name="TextBox 64"/>
          <p:cNvSpPr txBox="1"/>
          <p:nvPr/>
        </p:nvSpPr>
        <p:spPr>
          <a:xfrm>
            <a:off x="457200" y="4191000"/>
            <a:ext cx="1429559" cy="276999"/>
          </a:xfrm>
          <a:prstGeom prst="rect">
            <a:avLst/>
          </a:prstGeom>
          <a:noFill/>
        </p:spPr>
        <p:txBody>
          <a:bodyPr wrap="none" rtlCol="0">
            <a:spAutoFit/>
          </a:bodyPr>
          <a:lstStyle/>
          <a:p>
            <a:r>
              <a:rPr lang="en-US" sz="1200" dirty="0" smtClean="0"/>
              <a:t>crossline separation</a:t>
            </a:r>
            <a:endParaRPr lang="en-US" sz="1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228600"/>
            <a:ext cx="6050632" cy="461665"/>
          </a:xfrm>
          <a:prstGeom prst="rect">
            <a:avLst/>
          </a:prstGeom>
          <a:noFill/>
          <a:ln w="3175">
            <a:solidFill>
              <a:schemeClr val="tx1"/>
            </a:solidFill>
          </a:ln>
        </p:spPr>
        <p:txBody>
          <a:bodyPr wrap="square" rtlCol="0">
            <a:spAutoFit/>
          </a:bodyPr>
          <a:lstStyle/>
          <a:p>
            <a:r>
              <a:rPr lang="en-US" dirty="0" smtClean="0"/>
              <a:t>Setting Moving FDEM systems in EMIGMA</a:t>
            </a:r>
            <a:endParaRPr lang="en-US" dirty="0"/>
          </a:p>
        </p:txBody>
      </p:sp>
      <p:sp>
        <p:nvSpPr>
          <p:cNvPr id="60" name="TextBox 59"/>
          <p:cNvSpPr txBox="1"/>
          <p:nvPr/>
        </p:nvSpPr>
        <p:spPr>
          <a:xfrm>
            <a:off x="609600" y="990600"/>
            <a:ext cx="4106416" cy="461665"/>
          </a:xfrm>
          <a:prstGeom prst="rect">
            <a:avLst/>
          </a:prstGeom>
          <a:noFill/>
          <a:ln w="3175">
            <a:solidFill>
              <a:schemeClr val="tx1"/>
            </a:solidFill>
          </a:ln>
        </p:spPr>
        <p:txBody>
          <a:bodyPr wrap="square" rtlCol="0">
            <a:spAutoFit/>
          </a:bodyPr>
          <a:lstStyle/>
          <a:p>
            <a:r>
              <a:rPr lang="en-US" dirty="0" smtClean="0">
                <a:solidFill>
                  <a:schemeClr val="tx2">
                    <a:lumMod val="60000"/>
                    <a:lumOff val="40000"/>
                  </a:schemeClr>
                </a:solidFill>
              </a:rPr>
              <a:t>Tx-Rx separations in EMIGMA</a:t>
            </a:r>
            <a:endParaRPr lang="en-US" dirty="0">
              <a:solidFill>
                <a:schemeClr val="tx2">
                  <a:lumMod val="60000"/>
                  <a:lumOff val="40000"/>
                </a:schemeClr>
              </a:solidFill>
            </a:endParaRPr>
          </a:p>
        </p:txBody>
      </p:sp>
      <p:sp>
        <p:nvSpPr>
          <p:cNvPr id="14" name="TextBox 13"/>
          <p:cNvSpPr txBox="1"/>
          <p:nvPr/>
        </p:nvSpPr>
        <p:spPr>
          <a:xfrm>
            <a:off x="609600" y="1752600"/>
            <a:ext cx="7543800" cy="2862322"/>
          </a:xfrm>
          <a:prstGeom prst="rect">
            <a:avLst/>
          </a:prstGeom>
          <a:noFill/>
          <a:ln w="3175">
            <a:solidFill>
              <a:srgbClr val="C00000"/>
            </a:solidFill>
          </a:ln>
        </p:spPr>
        <p:txBody>
          <a:bodyPr wrap="square" rtlCol="0">
            <a:spAutoFit/>
          </a:bodyPr>
          <a:lstStyle/>
          <a:p>
            <a:pPr algn="ctr"/>
            <a:r>
              <a:rPr lang="en-US" sz="1400" u="sng" dirty="0" smtClean="0">
                <a:solidFill>
                  <a:srgbClr val="C00000"/>
                </a:solidFill>
              </a:rPr>
              <a:t>Some Examples</a:t>
            </a:r>
          </a:p>
          <a:p>
            <a:endParaRPr lang="en-US" sz="1400" u="sng" dirty="0" smtClean="0">
              <a:solidFill>
                <a:srgbClr val="C00000"/>
              </a:solidFill>
            </a:endParaRPr>
          </a:p>
          <a:p>
            <a:pPr>
              <a:buFont typeface="Courier New" pitchFamily="49" charset="0"/>
              <a:buChar char="o"/>
            </a:pPr>
            <a:r>
              <a:rPr lang="en-US" sz="1400" dirty="0" smtClean="0">
                <a:solidFill>
                  <a:srgbClr val="C00000"/>
                </a:solidFill>
              </a:rPr>
              <a:t> </a:t>
            </a:r>
            <a:r>
              <a:rPr lang="en-US" sz="1400" i="1" dirty="0" smtClean="0">
                <a:solidFill>
                  <a:srgbClr val="C00000"/>
                </a:solidFill>
              </a:rPr>
              <a:t>standard horizontal coplanar inline system configuration (HCP):</a:t>
            </a:r>
          </a:p>
          <a:p>
            <a:r>
              <a:rPr lang="en-US" sz="1400" i="1" dirty="0" smtClean="0">
                <a:solidFill>
                  <a:srgbClr val="C00000"/>
                </a:solidFill>
              </a:rPr>
              <a:t>            </a:t>
            </a:r>
            <a:r>
              <a:rPr lang="en-US" sz="1400" i="1" dirty="0" smtClean="0">
                <a:solidFill>
                  <a:srgbClr val="00B050"/>
                </a:solidFill>
              </a:rPr>
              <a:t>Tx – </a:t>
            </a:r>
            <a:r>
              <a:rPr lang="en-US" sz="1400" i="1" dirty="0" err="1" smtClean="0">
                <a:solidFill>
                  <a:srgbClr val="00B050"/>
                </a:solidFill>
              </a:rPr>
              <a:t>Mz</a:t>
            </a:r>
            <a:r>
              <a:rPr lang="en-US" sz="1400" i="1" dirty="0" smtClean="0">
                <a:solidFill>
                  <a:srgbClr val="00B050"/>
                </a:solidFill>
              </a:rPr>
              <a:t>  </a:t>
            </a:r>
            <a:r>
              <a:rPr lang="en-US" sz="1400" i="1" dirty="0" smtClean="0">
                <a:solidFill>
                  <a:srgbClr val="C00000"/>
                </a:solidFill>
              </a:rPr>
              <a:t>; </a:t>
            </a:r>
            <a:r>
              <a:rPr lang="en-US" sz="1400" i="1" dirty="0" smtClean="0">
                <a:solidFill>
                  <a:srgbClr val="0070C0"/>
                </a:solidFill>
              </a:rPr>
              <a:t>Rx – Hz </a:t>
            </a:r>
            <a:r>
              <a:rPr lang="en-US" sz="1400" i="1" dirty="0" smtClean="0">
                <a:solidFill>
                  <a:srgbClr val="C00000"/>
                </a:solidFill>
              </a:rPr>
              <a:t>; </a:t>
            </a:r>
            <a:r>
              <a:rPr lang="en-US" sz="1400" i="1" dirty="0" smtClean="0">
                <a:solidFill>
                  <a:schemeClr val="accent4">
                    <a:lumMod val="75000"/>
                  </a:schemeClr>
                </a:solidFill>
              </a:rPr>
              <a:t>separation ( </a:t>
            </a:r>
            <a:r>
              <a:rPr lang="en-US" sz="1400" i="1" dirty="0" err="1" smtClean="0">
                <a:solidFill>
                  <a:schemeClr val="accent4">
                    <a:lumMod val="75000"/>
                  </a:schemeClr>
                </a:solidFill>
              </a:rPr>
              <a:t>dx</a:t>
            </a:r>
            <a:r>
              <a:rPr lang="en-US" sz="1400" i="1" dirty="0" smtClean="0">
                <a:solidFill>
                  <a:schemeClr val="accent4">
                    <a:lumMod val="75000"/>
                  </a:schemeClr>
                </a:solidFill>
              </a:rPr>
              <a:t>, 0, 0 )</a:t>
            </a:r>
          </a:p>
          <a:p>
            <a:r>
              <a:rPr lang="en-US" sz="1400" i="1" dirty="0" smtClean="0">
                <a:solidFill>
                  <a:schemeClr val="accent4">
                    <a:lumMod val="75000"/>
                  </a:schemeClr>
                </a:solidFill>
              </a:rPr>
              <a:t>   [ </a:t>
            </a:r>
            <a:r>
              <a:rPr lang="en-US" sz="1400" i="1" dirty="0" err="1" smtClean="0">
                <a:solidFill>
                  <a:schemeClr val="accent4">
                    <a:lumMod val="75000"/>
                  </a:schemeClr>
                </a:solidFill>
              </a:rPr>
              <a:t>EM38</a:t>
            </a:r>
            <a:r>
              <a:rPr lang="en-US" sz="1400" i="1" dirty="0" smtClean="0">
                <a:solidFill>
                  <a:schemeClr val="accent4">
                    <a:lumMod val="75000"/>
                  </a:schemeClr>
                </a:solidFill>
              </a:rPr>
              <a:t> – (1,0,0) , </a:t>
            </a:r>
            <a:r>
              <a:rPr lang="en-US" sz="1400" i="1" dirty="0" err="1" smtClean="0">
                <a:solidFill>
                  <a:schemeClr val="accent4">
                    <a:lumMod val="75000"/>
                  </a:schemeClr>
                </a:solidFill>
              </a:rPr>
              <a:t>EM31</a:t>
            </a:r>
            <a:r>
              <a:rPr lang="en-US" sz="1400" i="1" dirty="0" smtClean="0">
                <a:solidFill>
                  <a:schemeClr val="accent4">
                    <a:lumMod val="75000"/>
                  </a:schemeClr>
                </a:solidFill>
              </a:rPr>
              <a:t> – (3.66,0,0)</a:t>
            </a:r>
          </a:p>
          <a:p>
            <a:pPr>
              <a:buFont typeface="Courier New" pitchFamily="49" charset="0"/>
              <a:buChar char="o"/>
            </a:pPr>
            <a:r>
              <a:rPr lang="en-US" sz="1400" i="1" dirty="0" smtClean="0">
                <a:solidFill>
                  <a:schemeClr val="accent4">
                    <a:lumMod val="75000"/>
                  </a:schemeClr>
                </a:solidFill>
              </a:rPr>
              <a:t> </a:t>
            </a:r>
            <a:r>
              <a:rPr lang="en-US" sz="1400" i="1" dirty="0" smtClean="0">
                <a:solidFill>
                  <a:srgbClr val="C00000"/>
                </a:solidFill>
              </a:rPr>
              <a:t>standard horizontal coplanar crossline system configuration (HCP):</a:t>
            </a:r>
          </a:p>
          <a:p>
            <a:r>
              <a:rPr lang="en-US" sz="1400" i="1" dirty="0" smtClean="0">
                <a:solidFill>
                  <a:srgbClr val="C00000"/>
                </a:solidFill>
              </a:rPr>
              <a:t>            </a:t>
            </a:r>
            <a:r>
              <a:rPr lang="en-US" sz="1400" i="1" dirty="0" smtClean="0">
                <a:solidFill>
                  <a:srgbClr val="00B050"/>
                </a:solidFill>
              </a:rPr>
              <a:t>Tx – </a:t>
            </a:r>
            <a:r>
              <a:rPr lang="en-US" sz="1400" i="1" dirty="0" err="1" smtClean="0">
                <a:solidFill>
                  <a:srgbClr val="00B050"/>
                </a:solidFill>
              </a:rPr>
              <a:t>Mz</a:t>
            </a:r>
            <a:r>
              <a:rPr lang="en-US" sz="1400" i="1" dirty="0" smtClean="0">
                <a:solidFill>
                  <a:srgbClr val="00B050"/>
                </a:solidFill>
              </a:rPr>
              <a:t>  </a:t>
            </a:r>
            <a:r>
              <a:rPr lang="en-US" sz="1400" i="1" dirty="0" smtClean="0">
                <a:solidFill>
                  <a:srgbClr val="C00000"/>
                </a:solidFill>
              </a:rPr>
              <a:t>; </a:t>
            </a:r>
            <a:r>
              <a:rPr lang="en-US" sz="1400" i="1" dirty="0" smtClean="0">
                <a:solidFill>
                  <a:srgbClr val="0070C0"/>
                </a:solidFill>
              </a:rPr>
              <a:t>Rx – Hz </a:t>
            </a:r>
            <a:r>
              <a:rPr lang="en-US" sz="1400" i="1" dirty="0" smtClean="0">
                <a:solidFill>
                  <a:srgbClr val="C00000"/>
                </a:solidFill>
              </a:rPr>
              <a:t>; </a:t>
            </a:r>
            <a:r>
              <a:rPr lang="en-US" sz="1400" i="1" dirty="0" smtClean="0">
                <a:solidFill>
                  <a:schemeClr val="accent4">
                    <a:lumMod val="75000"/>
                  </a:schemeClr>
                </a:solidFill>
              </a:rPr>
              <a:t>separation ( 0, </a:t>
            </a:r>
            <a:r>
              <a:rPr lang="en-US" sz="1400" i="1" dirty="0" err="1" smtClean="0">
                <a:solidFill>
                  <a:schemeClr val="accent4">
                    <a:lumMod val="75000"/>
                  </a:schemeClr>
                </a:solidFill>
              </a:rPr>
              <a:t>dy</a:t>
            </a:r>
            <a:r>
              <a:rPr lang="en-US" sz="1400" i="1" dirty="0" smtClean="0">
                <a:solidFill>
                  <a:schemeClr val="accent4">
                    <a:lumMod val="75000"/>
                  </a:schemeClr>
                </a:solidFill>
              </a:rPr>
              <a:t>, 0 )</a:t>
            </a:r>
          </a:p>
          <a:p>
            <a:pPr>
              <a:buFont typeface="Courier New" pitchFamily="49" charset="0"/>
              <a:buChar char="o"/>
            </a:pPr>
            <a:r>
              <a:rPr lang="en-US" sz="1200" i="1" dirty="0" smtClean="0">
                <a:solidFill>
                  <a:srgbClr val="C00000"/>
                </a:solidFill>
              </a:rPr>
              <a:t> </a:t>
            </a:r>
            <a:r>
              <a:rPr lang="en-US" sz="1400" i="1" dirty="0" smtClean="0">
                <a:solidFill>
                  <a:srgbClr val="C00000"/>
                </a:solidFill>
              </a:rPr>
              <a:t>standard vertical coplanar in line system configuration (VCP):</a:t>
            </a:r>
          </a:p>
          <a:p>
            <a:r>
              <a:rPr lang="en-US" sz="1200" i="1" dirty="0" smtClean="0">
                <a:solidFill>
                  <a:srgbClr val="C00000"/>
                </a:solidFill>
              </a:rPr>
              <a:t>            </a:t>
            </a:r>
            <a:r>
              <a:rPr lang="en-US" sz="1400" i="1" dirty="0" smtClean="0">
                <a:solidFill>
                  <a:srgbClr val="00B050"/>
                </a:solidFill>
              </a:rPr>
              <a:t>Tx – My  ; </a:t>
            </a:r>
            <a:r>
              <a:rPr lang="en-US" sz="1400" i="1" dirty="0" smtClean="0">
                <a:solidFill>
                  <a:srgbClr val="0070C0"/>
                </a:solidFill>
              </a:rPr>
              <a:t>Rx – Hy</a:t>
            </a:r>
            <a:r>
              <a:rPr lang="en-US" sz="1400" i="1" dirty="0" smtClean="0">
                <a:solidFill>
                  <a:srgbClr val="00B050"/>
                </a:solidFill>
              </a:rPr>
              <a:t> ; </a:t>
            </a:r>
            <a:r>
              <a:rPr lang="en-US" sz="1400" i="1" dirty="0" smtClean="0">
                <a:solidFill>
                  <a:schemeClr val="accent4">
                    <a:lumMod val="75000"/>
                  </a:schemeClr>
                </a:solidFill>
              </a:rPr>
              <a:t>separation ( </a:t>
            </a:r>
            <a:r>
              <a:rPr lang="en-US" sz="1400" i="1" dirty="0" err="1" smtClean="0">
                <a:solidFill>
                  <a:schemeClr val="accent4">
                    <a:lumMod val="75000"/>
                  </a:schemeClr>
                </a:solidFill>
              </a:rPr>
              <a:t>dx</a:t>
            </a:r>
            <a:r>
              <a:rPr lang="en-US" sz="1400" i="1" dirty="0" smtClean="0">
                <a:solidFill>
                  <a:schemeClr val="accent4">
                    <a:lumMod val="75000"/>
                  </a:schemeClr>
                </a:solidFill>
              </a:rPr>
              <a:t>, 0, 0 )</a:t>
            </a:r>
          </a:p>
          <a:p>
            <a:pPr>
              <a:buFont typeface="Courier New" pitchFamily="49" charset="0"/>
              <a:buChar char="o"/>
            </a:pPr>
            <a:r>
              <a:rPr lang="en-US" sz="1400" i="1" dirty="0" smtClean="0">
                <a:solidFill>
                  <a:srgbClr val="C00000"/>
                </a:solidFill>
              </a:rPr>
              <a:t> standard vertical coplanar crossline system configuration (broadside VCP):</a:t>
            </a:r>
          </a:p>
          <a:p>
            <a:r>
              <a:rPr lang="en-US" sz="1200" i="1" dirty="0" smtClean="0">
                <a:solidFill>
                  <a:srgbClr val="C00000"/>
                </a:solidFill>
              </a:rPr>
              <a:t>            </a:t>
            </a:r>
            <a:r>
              <a:rPr lang="en-US" sz="1400" i="1" dirty="0" smtClean="0">
                <a:solidFill>
                  <a:srgbClr val="00B050"/>
                </a:solidFill>
              </a:rPr>
              <a:t>Tx – </a:t>
            </a:r>
            <a:r>
              <a:rPr lang="en-US" sz="1400" i="1" dirty="0" err="1" smtClean="0">
                <a:solidFill>
                  <a:srgbClr val="00B050"/>
                </a:solidFill>
              </a:rPr>
              <a:t>Mx</a:t>
            </a:r>
            <a:r>
              <a:rPr lang="en-US" sz="1400" i="1" dirty="0" smtClean="0">
                <a:solidFill>
                  <a:srgbClr val="00B050"/>
                </a:solidFill>
              </a:rPr>
              <a:t>  ; </a:t>
            </a:r>
            <a:r>
              <a:rPr lang="en-US" sz="1400" i="1" dirty="0" smtClean="0">
                <a:solidFill>
                  <a:srgbClr val="0070C0"/>
                </a:solidFill>
              </a:rPr>
              <a:t>Rx – Hx</a:t>
            </a:r>
            <a:r>
              <a:rPr lang="en-US" sz="1400" i="1" dirty="0" smtClean="0">
                <a:solidFill>
                  <a:srgbClr val="00B050"/>
                </a:solidFill>
              </a:rPr>
              <a:t> ; </a:t>
            </a:r>
            <a:r>
              <a:rPr lang="en-US" sz="1400" i="1" dirty="0" smtClean="0">
                <a:solidFill>
                  <a:schemeClr val="accent4">
                    <a:lumMod val="75000"/>
                  </a:schemeClr>
                </a:solidFill>
              </a:rPr>
              <a:t>separation ( 0, </a:t>
            </a:r>
            <a:r>
              <a:rPr lang="en-US" sz="1400" i="1" dirty="0" err="1" smtClean="0">
                <a:solidFill>
                  <a:schemeClr val="accent4">
                    <a:lumMod val="75000"/>
                  </a:schemeClr>
                </a:solidFill>
              </a:rPr>
              <a:t>dy</a:t>
            </a:r>
            <a:r>
              <a:rPr lang="en-US" sz="1400" i="1" dirty="0" smtClean="0">
                <a:solidFill>
                  <a:schemeClr val="accent4">
                    <a:lumMod val="75000"/>
                  </a:schemeClr>
                </a:solidFill>
              </a:rPr>
              <a:t>, 0 )</a:t>
            </a:r>
          </a:p>
          <a:p>
            <a:endParaRPr lang="en-US" sz="1400" i="1" dirty="0" smtClean="0">
              <a:solidFill>
                <a:schemeClr val="accent4">
                  <a:lumMod val="75000"/>
                </a:schemeClr>
              </a:solidFill>
            </a:endParaRPr>
          </a:p>
          <a:p>
            <a:endParaRPr lang="en-US" sz="1200" i="1" dirty="0" smtClean="0">
              <a:solidFill>
                <a:schemeClr val="accent4">
                  <a:lumMod val="7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228600"/>
            <a:ext cx="4124014" cy="369332"/>
          </a:xfrm>
          <a:prstGeom prst="rect">
            <a:avLst/>
          </a:prstGeom>
          <a:noFill/>
          <a:ln w="3175">
            <a:solidFill>
              <a:schemeClr val="tx1"/>
            </a:solidFill>
          </a:ln>
        </p:spPr>
        <p:txBody>
          <a:bodyPr wrap="none" rtlCol="0">
            <a:spAutoFit/>
          </a:bodyPr>
          <a:lstStyle/>
          <a:p>
            <a:r>
              <a:rPr lang="en-US" dirty="0" smtClean="0"/>
              <a:t>Setting Moving FDEM systems in EMIGMA</a:t>
            </a:r>
            <a:endParaRPr lang="en-US" dirty="0"/>
          </a:p>
        </p:txBody>
      </p:sp>
      <p:sp>
        <p:nvSpPr>
          <p:cNvPr id="60" name="TextBox 59"/>
          <p:cNvSpPr txBox="1"/>
          <p:nvPr/>
        </p:nvSpPr>
        <p:spPr>
          <a:xfrm>
            <a:off x="609600" y="838200"/>
            <a:ext cx="6842720" cy="461665"/>
          </a:xfrm>
          <a:prstGeom prst="rect">
            <a:avLst/>
          </a:prstGeom>
          <a:noFill/>
          <a:ln w="3175">
            <a:solidFill>
              <a:schemeClr val="tx1"/>
            </a:solidFill>
          </a:ln>
        </p:spPr>
        <p:txBody>
          <a:bodyPr wrap="square" rtlCol="0">
            <a:spAutoFit/>
          </a:bodyPr>
          <a:lstStyle/>
          <a:p>
            <a:r>
              <a:rPr lang="en-US" dirty="0" smtClean="0">
                <a:solidFill>
                  <a:schemeClr val="tx2">
                    <a:lumMod val="60000"/>
                    <a:lumOff val="40000"/>
                  </a:schemeClr>
                </a:solidFill>
              </a:rPr>
              <a:t>Configuration Page Example in EMIGMA – </a:t>
            </a:r>
            <a:r>
              <a:rPr lang="en-US" dirty="0" err="1" smtClean="0">
                <a:solidFill>
                  <a:schemeClr val="tx2">
                    <a:lumMod val="60000"/>
                    <a:lumOff val="40000"/>
                  </a:schemeClr>
                </a:solidFill>
              </a:rPr>
              <a:t>EM38</a:t>
            </a:r>
            <a:endParaRPr lang="en-US" dirty="0">
              <a:solidFill>
                <a:schemeClr val="tx2">
                  <a:lumMod val="60000"/>
                  <a:lumOff val="40000"/>
                </a:schemeClr>
              </a:solidFill>
            </a:endParaRPr>
          </a:p>
        </p:txBody>
      </p:sp>
      <p:sp>
        <p:nvSpPr>
          <p:cNvPr id="14" name="TextBox 13"/>
          <p:cNvSpPr txBox="1"/>
          <p:nvPr/>
        </p:nvSpPr>
        <p:spPr>
          <a:xfrm>
            <a:off x="685800" y="5181600"/>
            <a:ext cx="7543800" cy="1569660"/>
          </a:xfrm>
          <a:prstGeom prst="rect">
            <a:avLst/>
          </a:prstGeom>
          <a:noFill/>
          <a:ln w="3175">
            <a:solidFill>
              <a:srgbClr val="C00000"/>
            </a:solidFill>
          </a:ln>
        </p:spPr>
        <p:txBody>
          <a:bodyPr wrap="square" rtlCol="0">
            <a:spAutoFit/>
          </a:bodyPr>
          <a:lstStyle/>
          <a:p>
            <a:pPr algn="ctr"/>
            <a:r>
              <a:rPr lang="en-US" sz="1400" u="sng" dirty="0" smtClean="0">
                <a:solidFill>
                  <a:srgbClr val="C00000"/>
                </a:solidFill>
              </a:rPr>
              <a:t>System Configurations</a:t>
            </a:r>
          </a:p>
          <a:p>
            <a:endParaRPr lang="en-US" sz="1400" u="sng" dirty="0" smtClean="0">
              <a:solidFill>
                <a:srgbClr val="C00000"/>
              </a:solidFill>
            </a:endParaRPr>
          </a:p>
          <a:p>
            <a:pPr>
              <a:buFont typeface="Courier New" pitchFamily="49" charset="0"/>
              <a:buChar char="o"/>
            </a:pPr>
            <a:r>
              <a:rPr lang="en-US" sz="1400" dirty="0" smtClean="0">
                <a:solidFill>
                  <a:srgbClr val="C00000"/>
                </a:solidFill>
              </a:rPr>
              <a:t> 1: </a:t>
            </a:r>
            <a:r>
              <a:rPr lang="en-US" sz="1400" i="1" dirty="0" smtClean="0">
                <a:solidFill>
                  <a:srgbClr val="C00000"/>
                </a:solidFill>
              </a:rPr>
              <a:t>standard HCP</a:t>
            </a:r>
          </a:p>
          <a:p>
            <a:pPr>
              <a:buFont typeface="Courier New" pitchFamily="49" charset="0"/>
              <a:buChar char="o"/>
            </a:pPr>
            <a:r>
              <a:rPr lang="en-US" sz="1400" i="1" dirty="0" smtClean="0">
                <a:solidFill>
                  <a:srgbClr val="C00000"/>
                </a:solidFill>
              </a:rPr>
              <a:t> 2: standard VCP</a:t>
            </a:r>
          </a:p>
          <a:p>
            <a:pPr>
              <a:buFont typeface="Courier New" pitchFamily="49" charset="0"/>
              <a:buChar char="o"/>
            </a:pPr>
            <a:r>
              <a:rPr lang="en-US" sz="1400" i="1" dirty="0" smtClean="0">
                <a:solidFill>
                  <a:srgbClr val="C00000"/>
                </a:solidFill>
              </a:rPr>
              <a:t> 3: standard HCP crossline</a:t>
            </a:r>
          </a:p>
          <a:p>
            <a:pPr>
              <a:buFont typeface="Courier New" pitchFamily="49" charset="0"/>
              <a:buChar char="o"/>
            </a:pPr>
            <a:r>
              <a:rPr lang="en-US" sz="1400" i="1" dirty="0" smtClean="0">
                <a:solidFill>
                  <a:srgbClr val="C00000"/>
                </a:solidFill>
              </a:rPr>
              <a:t> 4: standard VCP crossline, broadside</a:t>
            </a:r>
            <a:endParaRPr lang="en-US" sz="1400" i="1" dirty="0" smtClean="0">
              <a:solidFill>
                <a:schemeClr val="accent4">
                  <a:lumMod val="75000"/>
                </a:schemeClr>
              </a:solidFill>
            </a:endParaRPr>
          </a:p>
          <a:p>
            <a:endParaRPr lang="en-US" sz="1200" i="1" dirty="0" smtClean="0">
              <a:solidFill>
                <a:schemeClr val="accent4">
                  <a:lumMod val="75000"/>
                </a:schemeClr>
              </a:solidFill>
            </a:endParaRPr>
          </a:p>
        </p:txBody>
      </p:sp>
      <p:pic>
        <p:nvPicPr>
          <p:cNvPr id="1026" name="Picture 2"/>
          <p:cNvPicPr>
            <a:picLocks noChangeAspect="1" noChangeArrowheads="1"/>
          </p:cNvPicPr>
          <p:nvPr/>
        </p:nvPicPr>
        <p:blipFill>
          <a:blip r:embed="rId2" cstate="print"/>
          <a:srcRect/>
          <a:stretch>
            <a:fillRect/>
          </a:stretch>
        </p:blipFill>
        <p:spPr bwMode="auto">
          <a:xfrm>
            <a:off x="1979712" y="1412776"/>
            <a:ext cx="4800600" cy="3502638"/>
          </a:xfrm>
          <a:prstGeom prst="rect">
            <a:avLst/>
          </a:prstGeom>
          <a:noFill/>
          <a:ln w="9525">
            <a:noFill/>
            <a:miter lim="800000"/>
            <a:headEnd/>
            <a:tailEnd/>
          </a:ln>
        </p:spPr>
      </p:pic>
      <p:sp>
        <p:nvSpPr>
          <p:cNvPr id="6" name="TextBox 5"/>
          <p:cNvSpPr txBox="1"/>
          <p:nvPr/>
        </p:nvSpPr>
        <p:spPr>
          <a:xfrm>
            <a:off x="7086600" y="3429000"/>
            <a:ext cx="1091966" cy="246221"/>
          </a:xfrm>
          <a:prstGeom prst="rect">
            <a:avLst/>
          </a:prstGeom>
          <a:noFill/>
          <a:ln w="3175">
            <a:solidFill>
              <a:schemeClr val="tx1"/>
            </a:solidFill>
          </a:ln>
        </p:spPr>
        <p:txBody>
          <a:bodyPr wrap="none" rtlCol="0">
            <a:spAutoFit/>
          </a:bodyPr>
          <a:lstStyle/>
          <a:p>
            <a:r>
              <a:rPr lang="en-US" sz="1000" dirty="0" smtClean="0"/>
              <a:t>1. </a:t>
            </a:r>
            <a:r>
              <a:rPr lang="en-US" sz="1000" dirty="0" err="1" smtClean="0"/>
              <a:t>Mz</a:t>
            </a:r>
            <a:r>
              <a:rPr lang="en-US" sz="1000" dirty="0" smtClean="0"/>
              <a:t>, Hz,  (1,0,0)</a:t>
            </a:r>
            <a:endParaRPr lang="en-US" sz="1000" dirty="0"/>
          </a:p>
        </p:txBody>
      </p:sp>
      <p:sp>
        <p:nvSpPr>
          <p:cNvPr id="7" name="TextBox 6"/>
          <p:cNvSpPr txBox="1"/>
          <p:nvPr/>
        </p:nvSpPr>
        <p:spPr>
          <a:xfrm>
            <a:off x="7086600" y="3733800"/>
            <a:ext cx="1104790" cy="246221"/>
          </a:xfrm>
          <a:prstGeom prst="rect">
            <a:avLst/>
          </a:prstGeom>
          <a:noFill/>
          <a:ln w="3175">
            <a:solidFill>
              <a:schemeClr val="tx1"/>
            </a:solidFill>
          </a:ln>
        </p:spPr>
        <p:txBody>
          <a:bodyPr wrap="none" rtlCol="0">
            <a:spAutoFit/>
          </a:bodyPr>
          <a:lstStyle/>
          <a:p>
            <a:r>
              <a:rPr lang="en-US" sz="1000" dirty="0" smtClean="0"/>
              <a:t>2. My, Hy,  (1,0,0)</a:t>
            </a:r>
            <a:endParaRPr lang="en-US" sz="1000" dirty="0"/>
          </a:p>
        </p:txBody>
      </p:sp>
      <p:sp>
        <p:nvSpPr>
          <p:cNvPr id="8" name="TextBox 7"/>
          <p:cNvSpPr txBox="1"/>
          <p:nvPr/>
        </p:nvSpPr>
        <p:spPr>
          <a:xfrm>
            <a:off x="7086600" y="4038600"/>
            <a:ext cx="1091966" cy="246221"/>
          </a:xfrm>
          <a:prstGeom prst="rect">
            <a:avLst/>
          </a:prstGeom>
          <a:noFill/>
          <a:ln w="3175">
            <a:solidFill>
              <a:schemeClr val="tx1"/>
            </a:solidFill>
          </a:ln>
        </p:spPr>
        <p:txBody>
          <a:bodyPr wrap="none" rtlCol="0">
            <a:spAutoFit/>
          </a:bodyPr>
          <a:lstStyle/>
          <a:p>
            <a:r>
              <a:rPr lang="en-US" sz="1000" dirty="0" smtClean="0"/>
              <a:t>3. </a:t>
            </a:r>
            <a:r>
              <a:rPr lang="en-US" sz="1000" dirty="0" err="1" smtClean="0"/>
              <a:t>Mz</a:t>
            </a:r>
            <a:r>
              <a:rPr lang="en-US" sz="1000" dirty="0" smtClean="0"/>
              <a:t>, Hz,  (0,1,0)</a:t>
            </a:r>
            <a:endParaRPr lang="en-US" sz="1000" dirty="0"/>
          </a:p>
        </p:txBody>
      </p:sp>
      <p:sp>
        <p:nvSpPr>
          <p:cNvPr id="9" name="TextBox 8"/>
          <p:cNvSpPr txBox="1"/>
          <p:nvPr/>
        </p:nvSpPr>
        <p:spPr>
          <a:xfrm>
            <a:off x="7086600" y="4343400"/>
            <a:ext cx="1101584" cy="246221"/>
          </a:xfrm>
          <a:prstGeom prst="rect">
            <a:avLst/>
          </a:prstGeom>
          <a:noFill/>
          <a:ln w="3175">
            <a:solidFill>
              <a:schemeClr val="tx1"/>
            </a:solidFill>
          </a:ln>
        </p:spPr>
        <p:txBody>
          <a:bodyPr wrap="none" rtlCol="0">
            <a:spAutoFit/>
          </a:bodyPr>
          <a:lstStyle/>
          <a:p>
            <a:r>
              <a:rPr lang="en-US" sz="1000" dirty="0" smtClean="0"/>
              <a:t>4. </a:t>
            </a:r>
            <a:r>
              <a:rPr lang="en-US" sz="1000" dirty="0" err="1" smtClean="0"/>
              <a:t>Mx</a:t>
            </a:r>
            <a:r>
              <a:rPr lang="en-US" sz="1000" dirty="0" smtClean="0"/>
              <a:t>, Hx,  (0,1,0)</a:t>
            </a:r>
            <a:endParaRPr lang="en-US" sz="1000" dirty="0"/>
          </a:p>
        </p:txBody>
      </p:sp>
      <p:cxnSp>
        <p:nvCxnSpPr>
          <p:cNvPr id="11" name="Straight Arrow Connector 10"/>
          <p:cNvCxnSpPr/>
          <p:nvPr/>
        </p:nvCxnSpPr>
        <p:spPr>
          <a:xfrm flipH="1">
            <a:off x="6477000" y="3581400"/>
            <a:ext cx="5334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6553200" y="3733800"/>
            <a:ext cx="4572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6477000" y="3810000"/>
            <a:ext cx="5334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6324600" y="3886200"/>
            <a:ext cx="6858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Footer Placeholder 2"/>
          <p:cNvSpPr>
            <a:spLocks noGrp="1"/>
          </p:cNvSpPr>
          <p:nvPr>
            <p:ph type="ftr" sz="quarter" idx="11"/>
          </p:nvPr>
        </p:nvSpPr>
        <p:spPr>
          <a:noFill/>
        </p:spPr>
        <p:txBody>
          <a:bodyPr/>
          <a:lstStyle/>
          <a:p>
            <a:r>
              <a:rPr lang="en-US" smtClean="0"/>
              <a:t>EMIGMA FDEM Tutorial</a:t>
            </a:r>
          </a:p>
        </p:txBody>
      </p:sp>
      <p:sp>
        <p:nvSpPr>
          <p:cNvPr id="1028" name="Slide Number Placeholder 3"/>
          <p:cNvSpPr>
            <a:spLocks noGrp="1"/>
          </p:cNvSpPr>
          <p:nvPr>
            <p:ph type="sldNum" sz="quarter" idx="12"/>
          </p:nvPr>
        </p:nvSpPr>
        <p:spPr>
          <a:noFill/>
        </p:spPr>
        <p:txBody>
          <a:bodyPr/>
          <a:lstStyle/>
          <a:p>
            <a:fld id="{4E1863DE-E408-420A-8EAA-0EBEF8869555}" type="slidenum">
              <a:rPr lang="en-US" smtClean="0"/>
              <a:pPr/>
              <a:t>9</a:t>
            </a:fld>
            <a:endParaRPr lang="en-US" smtClean="0"/>
          </a:p>
        </p:txBody>
      </p:sp>
      <p:pic>
        <p:nvPicPr>
          <p:cNvPr id="1029" name="Picture 2"/>
          <p:cNvPicPr>
            <a:picLocks noChangeAspect="1" noChangeArrowheads="1"/>
          </p:cNvPicPr>
          <p:nvPr/>
        </p:nvPicPr>
        <p:blipFill>
          <a:blip r:embed="rId4" cstate="print"/>
          <a:srcRect/>
          <a:stretch>
            <a:fillRect/>
          </a:stretch>
        </p:blipFill>
        <p:spPr bwMode="auto">
          <a:xfrm>
            <a:off x="228600" y="1495425"/>
            <a:ext cx="4772025" cy="4752975"/>
          </a:xfrm>
          <a:prstGeom prst="rect">
            <a:avLst/>
          </a:prstGeom>
          <a:noFill/>
          <a:ln w="9525">
            <a:noFill/>
            <a:miter lim="800000"/>
            <a:headEnd/>
            <a:tailEnd/>
          </a:ln>
        </p:spPr>
      </p:pic>
      <p:sp>
        <p:nvSpPr>
          <p:cNvPr id="1030" name="Text Box 3"/>
          <p:cNvSpPr txBox="1">
            <a:spLocks noChangeArrowheads="1"/>
          </p:cNvSpPr>
          <p:nvPr/>
        </p:nvSpPr>
        <p:spPr bwMode="auto">
          <a:xfrm>
            <a:off x="5486400" y="2209800"/>
            <a:ext cx="3033713" cy="1917700"/>
          </a:xfrm>
          <a:prstGeom prst="rect">
            <a:avLst/>
          </a:prstGeom>
          <a:noFill/>
          <a:ln w="9525">
            <a:noFill/>
            <a:miter lim="800000"/>
            <a:headEnd/>
            <a:tailEnd/>
          </a:ln>
        </p:spPr>
        <p:txBody>
          <a:bodyPr wrap="none">
            <a:spAutoFit/>
          </a:bodyPr>
          <a:lstStyle/>
          <a:p>
            <a:r>
              <a:rPr lang="en-US"/>
              <a:t>Select a Database</a:t>
            </a:r>
          </a:p>
          <a:p>
            <a:endParaRPr lang="en-US"/>
          </a:p>
          <a:p>
            <a:r>
              <a:rPr lang="en-US"/>
              <a:t>Or </a:t>
            </a:r>
          </a:p>
          <a:p>
            <a:endParaRPr lang="en-US"/>
          </a:p>
          <a:p>
            <a:r>
              <a:rPr lang="en-US"/>
              <a:t>Create a New Database</a:t>
            </a:r>
          </a:p>
        </p:txBody>
      </p:sp>
      <p:sp>
        <p:nvSpPr>
          <p:cNvPr id="1031" name="Line 4"/>
          <p:cNvSpPr>
            <a:spLocks noChangeShapeType="1"/>
          </p:cNvSpPr>
          <p:nvPr/>
        </p:nvSpPr>
        <p:spPr bwMode="auto">
          <a:xfrm flipH="1">
            <a:off x="3886200" y="2971800"/>
            <a:ext cx="1371600" cy="1143000"/>
          </a:xfrm>
          <a:prstGeom prst="line">
            <a:avLst/>
          </a:prstGeom>
          <a:noFill/>
          <a:ln w="9525">
            <a:solidFill>
              <a:schemeClr val="tx1"/>
            </a:solidFill>
            <a:round/>
            <a:headEnd/>
            <a:tailEnd type="triangle" w="med" len="med"/>
          </a:ln>
        </p:spPr>
        <p:txBody>
          <a:bodyPr/>
          <a:lstStyle/>
          <a:p>
            <a:endParaRPr lang="en-US"/>
          </a:p>
        </p:txBody>
      </p:sp>
      <p:sp>
        <p:nvSpPr>
          <p:cNvPr id="1032" name="Line 5"/>
          <p:cNvSpPr>
            <a:spLocks noChangeShapeType="1"/>
          </p:cNvSpPr>
          <p:nvPr/>
        </p:nvSpPr>
        <p:spPr bwMode="auto">
          <a:xfrm flipH="1" flipV="1">
            <a:off x="2667000" y="2895600"/>
            <a:ext cx="2819400" cy="1143000"/>
          </a:xfrm>
          <a:prstGeom prst="line">
            <a:avLst/>
          </a:prstGeom>
          <a:noFill/>
          <a:ln w="9525">
            <a:solidFill>
              <a:schemeClr val="tx1"/>
            </a:solidFill>
            <a:round/>
            <a:headEnd/>
            <a:tailEnd type="triangle" w="med" len="med"/>
          </a:ln>
        </p:spPr>
        <p:txBody>
          <a:bodyPr/>
          <a:lstStyle/>
          <a:p>
            <a:endParaRPr lang="en-US"/>
          </a:p>
        </p:txBody>
      </p:sp>
      <p:sp>
        <p:nvSpPr>
          <p:cNvPr id="1033" name="Text Box 8"/>
          <p:cNvSpPr txBox="1">
            <a:spLocks noChangeArrowheads="1"/>
          </p:cNvSpPr>
          <p:nvPr/>
        </p:nvSpPr>
        <p:spPr bwMode="auto">
          <a:xfrm>
            <a:off x="5241925" y="4967288"/>
            <a:ext cx="3798888" cy="1006475"/>
          </a:xfrm>
          <a:prstGeom prst="rect">
            <a:avLst/>
          </a:prstGeom>
          <a:noFill/>
          <a:ln w="9525">
            <a:noFill/>
            <a:miter lim="800000"/>
            <a:headEnd/>
            <a:tailEnd/>
          </a:ln>
        </p:spPr>
        <p:txBody>
          <a:bodyPr wrap="none">
            <a:spAutoFit/>
          </a:bodyPr>
          <a:lstStyle/>
          <a:p>
            <a:r>
              <a:rPr lang="en-US" sz="2000">
                <a:solidFill>
                  <a:srgbClr val="FF0066"/>
                </a:solidFill>
              </a:rPr>
              <a:t>Note: If Creating a new database,</a:t>
            </a:r>
          </a:p>
          <a:p>
            <a:r>
              <a:rPr lang="en-US" sz="2000">
                <a:solidFill>
                  <a:srgbClr val="FF0066"/>
                </a:solidFill>
              </a:rPr>
              <a:t>it is recommended to put the </a:t>
            </a:r>
          </a:p>
          <a:p>
            <a:r>
              <a:rPr lang="en-US" sz="2000">
                <a:solidFill>
                  <a:srgbClr val="FF0066"/>
                </a:solidFill>
              </a:rPr>
              <a:t>new database in a new subdirectory</a:t>
            </a:r>
          </a:p>
        </p:txBody>
      </p:sp>
      <p:sp>
        <p:nvSpPr>
          <p:cNvPr id="1034" name="Rectangle 10"/>
          <p:cNvSpPr>
            <a:spLocks noGrp="1" noChangeArrowheads="1"/>
          </p:cNvSpPr>
          <p:nvPr>
            <p:ph type="title" idx="4294967295"/>
          </p:nvPr>
        </p:nvSpPr>
        <p:spPr>
          <a:xfrm>
            <a:off x="838200" y="0"/>
            <a:ext cx="7772400" cy="609600"/>
          </a:xfrm>
        </p:spPr>
        <p:txBody>
          <a:bodyPr/>
          <a:lstStyle/>
          <a:p>
            <a:pPr algn="l" eaLnBrk="1" hangingPunct="1"/>
            <a:r>
              <a:rPr lang="en-US" sz="4000" dirty="0" smtClean="0"/>
              <a:t>Opening a database</a:t>
            </a:r>
          </a:p>
        </p:txBody>
      </p:sp>
      <p:graphicFrame>
        <p:nvGraphicFramePr>
          <p:cNvPr id="1026" name="Object 12"/>
          <p:cNvGraphicFramePr>
            <a:graphicFrameLocks noChangeAspect="1"/>
          </p:cNvGraphicFramePr>
          <p:nvPr/>
        </p:nvGraphicFramePr>
        <p:xfrm>
          <a:off x="3505200" y="685800"/>
          <a:ext cx="5429250" cy="676275"/>
        </p:xfrm>
        <a:graphic>
          <a:graphicData uri="http://schemas.openxmlformats.org/presentationml/2006/ole">
            <p:oleObj spid="_x0000_s1026" name="Bitmap Image" r:id="rId5" imgW="5428571" imgH="676369" progId="Paint.Picture">
              <p:embed/>
            </p:oleObj>
          </a:graphicData>
        </a:graphic>
      </p:graphicFrame>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416</TotalTime>
  <Words>2124</Words>
  <Application>Microsoft Office PowerPoint</Application>
  <PresentationFormat>On-screen Show (4:3)</PresentationFormat>
  <Paragraphs>331</Paragraphs>
  <Slides>29</Slides>
  <Notes>2</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2</vt:i4>
      </vt:variant>
      <vt:variant>
        <vt:lpstr>Slide Titles</vt:lpstr>
      </vt:variant>
      <vt:variant>
        <vt:i4>29</vt:i4>
      </vt:variant>
    </vt:vector>
  </HeadingPairs>
  <TitlesOfParts>
    <vt:vector size="34" baseType="lpstr">
      <vt:lpstr>Times New Roman</vt:lpstr>
      <vt:lpstr>Arial</vt:lpstr>
      <vt:lpstr>Default Design</vt:lpstr>
      <vt:lpstr>Paintbrush Picture</vt:lpstr>
      <vt:lpstr>Bitmap Image</vt:lpstr>
      <vt:lpstr>Slide 1</vt:lpstr>
      <vt:lpstr>Slide 2</vt:lpstr>
      <vt:lpstr>Slide 3</vt:lpstr>
      <vt:lpstr>Slide 4</vt:lpstr>
      <vt:lpstr>Slide 5</vt:lpstr>
      <vt:lpstr>Slide 6</vt:lpstr>
      <vt:lpstr>Slide 7</vt:lpstr>
      <vt:lpstr>Slide 8</vt:lpstr>
      <vt:lpstr>Opening a database</vt:lpstr>
      <vt:lpstr>Importing Data -  1</vt:lpstr>
      <vt:lpstr>Importing Data -  2</vt:lpstr>
      <vt:lpstr>Importing Data -  3</vt:lpstr>
      <vt:lpstr>Importing Data -  3b</vt:lpstr>
      <vt:lpstr>Importing Data -  4</vt:lpstr>
      <vt:lpstr>Importing Data -  5</vt:lpstr>
      <vt:lpstr>Importing Data -  6</vt:lpstr>
      <vt:lpstr>Importing Data -  Final</vt:lpstr>
      <vt:lpstr>Calculating Apparent Resistivity</vt:lpstr>
      <vt:lpstr>Plotting Data - 1</vt:lpstr>
      <vt:lpstr>Plotting Data - 2</vt:lpstr>
      <vt:lpstr>Gridding data - 1</vt:lpstr>
      <vt:lpstr>Gridding data - 2</vt:lpstr>
      <vt:lpstr>Viewing Gridded Data - 1</vt:lpstr>
      <vt:lpstr>Viewing Gridded Data - 2</vt:lpstr>
      <vt:lpstr>1D FEM Inversion - 1</vt:lpstr>
      <vt:lpstr>1D FEM Inversion - 2</vt:lpstr>
      <vt:lpstr>1D FEM Inversion - 3</vt:lpstr>
      <vt:lpstr>1D FEM Inversion - 4</vt:lpstr>
      <vt:lpstr>1D FEM Inversion - 5</vt:lpstr>
    </vt:vector>
  </TitlesOfParts>
  <Company>EIKON TECHNOLOGIES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EIKON TECHNOLOGIES</dc:creator>
  <cp:lastModifiedBy>rossgroom</cp:lastModifiedBy>
  <cp:revision>64</cp:revision>
  <cp:lastPrinted>2006-05-15T16:24:22Z</cp:lastPrinted>
  <dcterms:created xsi:type="dcterms:W3CDTF">2003-06-01T22:05:21Z</dcterms:created>
  <dcterms:modified xsi:type="dcterms:W3CDTF">2018-01-08T20:02:58Z</dcterms:modified>
</cp:coreProperties>
</file>